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4" r:id="rId1"/>
  </p:sldMasterIdLst>
  <p:notesMasterIdLst>
    <p:notesMasterId r:id="rId34"/>
  </p:notesMasterIdLst>
  <p:sldIdLst>
    <p:sldId id="257" r:id="rId2"/>
    <p:sldId id="258" r:id="rId3"/>
    <p:sldId id="294" r:id="rId4"/>
    <p:sldId id="262" r:id="rId5"/>
    <p:sldId id="263" r:id="rId6"/>
    <p:sldId id="259" r:id="rId7"/>
    <p:sldId id="265" r:id="rId8"/>
    <p:sldId id="267" r:id="rId9"/>
    <p:sldId id="264" r:id="rId10"/>
    <p:sldId id="268" r:id="rId11"/>
    <p:sldId id="279" r:id="rId12"/>
    <p:sldId id="269" r:id="rId13"/>
    <p:sldId id="271" r:id="rId14"/>
    <p:sldId id="283" r:id="rId15"/>
    <p:sldId id="272" r:id="rId16"/>
    <p:sldId id="274" r:id="rId17"/>
    <p:sldId id="273" r:id="rId18"/>
    <p:sldId id="276" r:id="rId19"/>
    <p:sldId id="275" r:id="rId20"/>
    <p:sldId id="277" r:id="rId21"/>
    <p:sldId id="278" r:id="rId22"/>
    <p:sldId id="281" r:id="rId23"/>
    <p:sldId id="296" r:id="rId24"/>
    <p:sldId id="284" r:id="rId25"/>
    <p:sldId id="286" r:id="rId26"/>
    <p:sldId id="289" r:id="rId27"/>
    <p:sldId id="290" r:id="rId28"/>
    <p:sldId id="291" r:id="rId29"/>
    <p:sldId id="288" r:id="rId30"/>
    <p:sldId id="292" r:id="rId31"/>
    <p:sldId id="293" r:id="rId32"/>
    <p:sldId id="28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9" autoAdjust="0"/>
    <p:restoredTop sz="87108" autoAdjust="0"/>
  </p:normalViewPr>
  <p:slideViewPr>
    <p:cSldViewPr snapToGrid="0">
      <p:cViewPr varScale="1">
        <p:scale>
          <a:sx n="65" d="100"/>
          <a:sy n="65" d="100"/>
        </p:scale>
        <p:origin x="84" y="8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305A130-106B-4751-92A5-7B4A6FC8FB5F}" type="datetime1">
              <a:rPr lang="ko-KR" altLang="en-US"/>
              <a:pPr lvl="0">
                <a:defRPr/>
              </a:pPr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5CD05B2-E88E-49D1-8365-24EFD2D82DA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-mole.tistory.com/38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https://velog.io/@ghgh5317/A-Style-Based-Generator-Architecture-for-Generative-Adversarial-Networks-review    </a:t>
            </a:r>
            <a:r>
              <a:rPr lang="en-US" altLang="ko-KR" dirty="0" err="1"/>
              <a:t>adain</a:t>
            </a:r>
            <a:endParaRPr lang="en-US" altLang="ko-KR" dirty="0"/>
          </a:p>
          <a:p>
            <a:pPr lvl="0">
              <a:defRPr/>
            </a:pPr>
            <a:r>
              <a:rPr lang="en-US" altLang="ko-KR" dirty="0"/>
              <a:t>https://blog.promedius.ai/stylegan_1/</a:t>
            </a:r>
          </a:p>
          <a:p>
            <a:pPr lvl="0">
              <a:defRPr/>
            </a:pPr>
            <a:r>
              <a:rPr lang="en-US" altLang="ko-KR" dirty="0"/>
              <a:t>https://velog.io/@skm0626/Analyzing-and-Improving-the-Image-Quality-of-StyleGANStyleGAN2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 global attribute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말하며 얼굴형이나 포즈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안경 등을 말하는 것이며 </a:t>
            </a:r>
          </a:p>
          <a:p>
            <a:pPr>
              <a:defRPr/>
            </a:pPr>
            <a:r>
              <a:rPr lang="en-US" altLang="ko-KR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ko-KR" alt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 variation</a:t>
            </a:r>
            <a:r>
              <a:rPr lang="ko-KR" alt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말하는 것이며 </a:t>
            </a:r>
            <a:r>
              <a:rPr lang="ko-KR" altLang="en-US" sz="1200" b="1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머릿결</a:t>
            </a:r>
            <a:r>
              <a:rPr lang="en-US" altLang="ko-KR" sz="1200" b="1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주근깨나 피부 모공 등의 부분</a:t>
            </a:r>
            <a:r>
              <a:rPr lang="ko-KR" alt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말하는 것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 예시는 밑의 그림과 같다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noise vector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변화를 준다면 아래의 그림과 같이 세밀한 부분들이 변경되는 것을 볼 수 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흑백 이미지는 어떤 부분이 노이즈의 영향을 받고 있는지를 표시한 것이다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하얀 부분이 노이즈의 영향을 받고 있는 부분이다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대부분 머리카락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윤곽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배경이지만 눈의 반사도 하얗게 되어 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/>
              </a:rPr>
              <a:t>.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/>
            </a:r>
            <a:br>
              <a:rPr lang="ko-KR" altLang="en-US"/>
            </a:br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출처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/>
              </a:rPr>
              <a:t>: </a:t>
            </a:r>
            <a:r>
              <a:rPr lang="en-US" altLang="ko-KR" b="0" i="0">
                <a:effectLst/>
                <a:latin typeface="Noto Sans KR"/>
                <a:hlinkClick r:id="rId3"/>
              </a:rPr>
              <a:t>https://engineer-mole.tistory.com/38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 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/>
              </a:rPr>
              <a:t>[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매일 꾸준히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더 깊이</a:t>
            </a:r>
            <a:r>
              <a:rPr lang="en-US" altLang="ko-KR" b="0" i="0">
                <a:solidFill>
                  <a:srgbClr val="333333"/>
                </a:solidFill>
                <a:effectLst/>
                <a:latin typeface="Noto Sans KR"/>
              </a:rPr>
              <a:t>]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Mixing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regularization: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인접한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상관관계를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줄여하는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논문에서는 각각의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되어서 다른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관여하지 않도록 만들기 위해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mixing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제안하고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crossover point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설정하여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나누어지게 되면서 인접한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상관관계를 줄여가는 것</a:t>
            </a:r>
          </a:p>
          <a:p>
            <a:pPr lvl="0"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</a:t>
            </a:r>
          </a:p>
          <a:p>
            <a:pPr lvl="0"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하나에 대한 정보만 넣으니까 그 넣어준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대해서만 스타일이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되어 있음을 알 수 있음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물방울 형태의 인공물이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AutoNum type="arabicPeriod"/>
              <a:defRPr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Adain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원인 추정</a:t>
            </a:r>
          </a:p>
          <a:p>
            <a:pPr marL="0" indent="0">
              <a:buNone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</a:t>
            </a:r>
          </a:p>
          <a:p>
            <a:pPr marL="0" indent="0">
              <a:buNone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위치에서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 문제점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latin typeface="+mn-ea"/>
              </a:rPr>
              <a:t>보통 </a:t>
            </a:r>
            <a:r>
              <a:rPr lang="en-US" altLang="ko-KR" sz="1200">
                <a:latin typeface="+mn-ea"/>
              </a:rPr>
              <a:t>Generator</a:t>
            </a:r>
            <a:r>
              <a:rPr lang="ko-KR" altLang="en-US" sz="1200">
                <a:latin typeface="+mn-ea"/>
              </a:rPr>
              <a:t>의 </a:t>
            </a:r>
            <a:r>
              <a:rPr lang="en-US" altLang="ko-KR" sz="1200">
                <a:latin typeface="+mn-ea"/>
              </a:rPr>
              <a:t>64X64</a:t>
            </a:r>
            <a:r>
              <a:rPr lang="ko-KR" altLang="en-US" sz="1200">
                <a:latin typeface="+mn-ea"/>
              </a:rPr>
              <a:t>에서부터 </a:t>
            </a:r>
            <a:r>
              <a:rPr lang="en-US" altLang="ko-KR" sz="1200">
                <a:latin typeface="+mn-ea"/>
              </a:rPr>
              <a:t>Droplet artifact</a:t>
            </a:r>
            <a:r>
              <a:rPr lang="ko-KR" altLang="en-US" sz="1200">
                <a:latin typeface="+mn-ea"/>
              </a:rPr>
              <a:t>가 보이기 시작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후 모든 해상도에 발현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latin typeface="+mn-ea"/>
              </a:rPr>
              <a:t>해상도가 높아질수록 점점 더 강하게 나타나는 특성</a:t>
            </a:r>
          </a:p>
          <a:p>
            <a:pPr lvl="0">
              <a:defRPr/>
            </a:pP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>
                <a:latin typeface="+mn-ea"/>
              </a:rPr>
              <a:t>Adain</a:t>
            </a:r>
            <a:r>
              <a:rPr lang="ko-KR" altLang="en-US" sz="1200">
                <a:latin typeface="+mn-ea"/>
              </a:rPr>
              <a:t>은 각 </a:t>
            </a:r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의 </a:t>
            </a:r>
            <a:r>
              <a:rPr lang="en-US" altLang="ko-KR" sz="1200">
                <a:latin typeface="+mn-ea"/>
              </a:rPr>
              <a:t>mean/std(</a:t>
            </a:r>
            <a:r>
              <a:rPr lang="ko-KR" altLang="en-US" sz="1200">
                <a:latin typeface="+mn-ea"/>
              </a:rPr>
              <a:t>평균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분산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개별적으로 정규화해 서로 연관된 </a:t>
            </a:r>
            <a:r>
              <a:rPr lang="en-US" altLang="ko-KR" sz="1200">
                <a:latin typeface="+mn-ea"/>
              </a:rPr>
              <a:t>feature</a:t>
            </a:r>
            <a:r>
              <a:rPr lang="ko-KR" altLang="en-US" sz="1200">
                <a:latin typeface="+mn-ea"/>
              </a:rPr>
              <a:t>들의 정보가 소실될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0" i="0" dirty="0">
                <a:solidFill>
                  <a:srgbClr val="3D4144"/>
                </a:solidFill>
                <a:effectLst/>
                <a:latin typeface="-apple-system"/>
              </a:rPr>
              <a:t>이 때문에 </a:t>
            </a:r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style</a:t>
            </a:r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이 오히려 현재 </a:t>
            </a:r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style</a:t>
            </a:r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의 크기에 반비례하게 적용되었다</a:t>
            </a:r>
            <a:r>
              <a:rPr lang="en-US" altLang="ko-KR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  <a:endParaRPr lang="en-US" altLang="ko-KR" dirty="0"/>
          </a:p>
          <a:p>
            <a:pPr lvl="0">
              <a:defRPr/>
            </a:pPr>
            <a:r>
              <a:rPr lang="en-US" altLang="ko-KR" dirty="0" err="1"/>
              <a:t>Stylegan</a:t>
            </a:r>
            <a:r>
              <a:rPr lang="ko-KR" altLang="en-US" dirty="0"/>
              <a:t>의 구조는 </a:t>
            </a:r>
            <a:r>
              <a:rPr lang="en-US" altLang="ko-KR" dirty="0"/>
              <a:t>norm</a:t>
            </a:r>
            <a:r>
              <a:rPr lang="ko-KR" altLang="en-US" dirty="0"/>
              <a:t>진행하고 </a:t>
            </a:r>
            <a:r>
              <a:rPr lang="en-US" altLang="ko-KR" dirty="0"/>
              <a:t>mod</a:t>
            </a:r>
            <a:r>
              <a:rPr lang="ko-KR" altLang="en-US" dirty="0"/>
              <a:t>을 진행하는 형태</a:t>
            </a:r>
          </a:p>
          <a:p>
            <a:pPr lvl="0">
              <a:defRPr/>
            </a:pPr>
            <a:r>
              <a:rPr lang="ko-KR" altLang="en-US" dirty="0"/>
              <a:t>변경해서 </a:t>
            </a:r>
            <a:r>
              <a:rPr lang="ko-KR" altLang="en-US" dirty="0" err="1"/>
              <a:t>피쳐맵마다</a:t>
            </a:r>
            <a:r>
              <a:rPr lang="ko-KR" altLang="en-US" dirty="0"/>
              <a:t> </a:t>
            </a:r>
            <a:r>
              <a:rPr lang="ko-KR" altLang="en-US" dirty="0" err="1"/>
              <a:t>통계값을</a:t>
            </a:r>
            <a:r>
              <a:rPr lang="ko-KR" altLang="en-US" dirty="0"/>
              <a:t> 변경하는 방법을 계속합니다</a:t>
            </a:r>
          </a:p>
          <a:p>
            <a:pPr lvl="0">
              <a:defRPr/>
            </a:pPr>
            <a:r>
              <a:rPr lang="ko-KR" altLang="en-US" dirty="0"/>
              <a:t>블록의 외부에서 </a:t>
            </a:r>
            <a:r>
              <a:rPr lang="en-US" altLang="ko-KR" dirty="0" err="1"/>
              <a:t>featuremap</a:t>
            </a:r>
            <a:r>
              <a:rPr lang="ko-KR" altLang="en-US" dirty="0"/>
              <a:t>의 </a:t>
            </a:r>
            <a:r>
              <a:rPr lang="ko-KR" altLang="en-US" dirty="0" err="1"/>
              <a:t>통계값을</a:t>
            </a:r>
            <a:r>
              <a:rPr lang="ko-KR" altLang="en-US" dirty="0"/>
              <a:t> </a:t>
            </a:r>
            <a:r>
              <a:rPr lang="ko-KR" altLang="en-US" dirty="0" err="1"/>
              <a:t>변경하려고한다</a:t>
            </a:r>
            <a:endParaRPr lang="ko-KR" altLang="en-US" dirty="0"/>
          </a:p>
          <a:p>
            <a:pPr lvl="0"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</a:t>
            </a:r>
          </a:p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실험을 해보니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구하지 않고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 편차만을 사용하여도 정규화와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modulation(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할 수 있음을 확인함</a:t>
            </a:r>
          </a:p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논문의 저자들은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deviation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변경해도 충분하다는 것을 알아냄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표준편차만 변경하면서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최대한 스타일 블록의 외부에서</a:t>
            </a:r>
          </a:p>
          <a:p>
            <a:pPr lvl="0">
              <a:defRPr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피처맵들의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변경하고자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하더라도 여전히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conv연산의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결과로 나온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map에서도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직접적으로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변경하기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 내부에서 하기 때문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(?))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연관된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손상시킬 수 있음</a:t>
            </a:r>
          </a:p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나아가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연산을 거친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대하여 바로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적용하지 않도록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값에 대하여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진행함</a:t>
            </a:r>
          </a:p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 아이디어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직접적으로 정규화를 하지 않고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피처맵의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예측하여 정규화를 적용함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Ex)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이미지를 서서히 변화시킨다고 했을 때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머리카락이나 얼굴 모양과 같이 얼굴의 전반적인 스타일이 변경되어야하는데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치아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같이 일부 특징이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되지 않는 문제점 발생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lvl="0"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-------------------------------------------------------------------------------------------------</a:t>
            </a:r>
          </a:p>
          <a:p>
            <a:pPr lvl="0"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artifact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발생원인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vl="0"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Pggan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각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resolution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 충분히 학습을 마치고 다음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resolution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학습함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각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resolution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resolution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대하여 최선의 결과를 만들고자 함</a:t>
            </a:r>
          </a:p>
          <a:p>
            <a:pPr lvl="0"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intermediate layer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과도한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en-US" altLang="ko-KR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 detail</a:t>
            </a:r>
            <a:r>
              <a:rPr lang="ko-KR" alt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유발함</a:t>
            </a:r>
            <a:r>
              <a:rPr lang="en-US" altLang="ko-KR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보통 이미지 중간 부분에는 사람의 얼굴이 위치하고 그 이외의 부분은 배경들이 됨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If </a:t>
            </a:r>
            <a:r>
              <a:rPr lang="ko-KR" altLang="en-US"/>
              <a:t>인접한 픽셀간의 값이 크다면</a:t>
            </a:r>
            <a:r>
              <a:rPr lang="en-US" altLang="ko-KR"/>
              <a:t>, </a:t>
            </a:r>
            <a:r>
              <a:rPr lang="ko-KR" altLang="en-US"/>
              <a:t>즉 저해상도 부분에서 높은 </a:t>
            </a:r>
            <a:r>
              <a:rPr lang="en-US" altLang="ko-KR"/>
              <a:t>frequency detail</a:t>
            </a:r>
            <a:r>
              <a:rPr lang="ko-KR" altLang="en-US"/>
              <a:t>을 갖는 이미지를 만들어버렸다면 후반부에 있는 </a:t>
            </a:r>
            <a:r>
              <a:rPr lang="en-US" altLang="ko-KR"/>
              <a:t>layer</a:t>
            </a:r>
            <a:r>
              <a:rPr lang="ko-KR" altLang="en-US"/>
              <a:t>는 그런 부분을 감안해서</a:t>
            </a:r>
          </a:p>
          <a:p>
            <a:pPr lvl="0">
              <a:defRPr/>
            </a:pPr>
            <a:r>
              <a:rPr lang="ko-KR" altLang="en-US"/>
              <a:t>추가적으로 이미지 </a:t>
            </a:r>
            <a:r>
              <a:rPr lang="en-US" altLang="ko-KR"/>
              <a:t>detail</a:t>
            </a:r>
            <a:r>
              <a:rPr lang="ko-KR" altLang="en-US"/>
              <a:t>을 살리는 방식으로 결과적인 이미지가 만들어질 경향이 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====================================================</a:t>
            </a:r>
          </a:p>
          <a:p>
            <a:pPr lvl="0">
              <a:defRPr/>
            </a:pPr>
            <a:r>
              <a:rPr lang="en-US" altLang="ko-KR"/>
              <a:t>Pggan</a:t>
            </a:r>
            <a:r>
              <a:rPr lang="ko-KR" altLang="en-US"/>
              <a:t>에서 작은 해상도 구간에서 이미지 학습을 할 때 픽셀과 픽셀간의 경계가 명확하게 구분되어지는 현상이 일어나서 작은 해상도 단계에서 이미지가 컴퓨터가 판단하기에 완벽히 학습되었고 바뀌지 않아도 된다고 판단해서 이미지가 고정이 되어버린다</a:t>
            </a:r>
            <a:r>
              <a:rPr lang="en-US" altLang="ko-KR"/>
              <a:t>. </a:t>
            </a:r>
            <a:r>
              <a:rPr lang="ko-KR" altLang="en-US"/>
              <a:t>그래서 치아나 눈동자가 고정이 되어서 바뀌지 않음 ㅡ</a:t>
            </a:r>
            <a:r>
              <a:rPr lang="en-US" altLang="ko-KR"/>
              <a:t>&gt; </a:t>
            </a:r>
            <a:r>
              <a:rPr lang="ko-KR" altLang="en-US"/>
              <a:t>따라서 </a:t>
            </a:r>
            <a:r>
              <a:rPr lang="en-US" altLang="ko-KR"/>
              <a:t>feedforward</a:t>
            </a:r>
            <a:r>
              <a:rPr lang="ko-KR" altLang="en-US"/>
              <a:t>네트워크를 사용하면 픽셀과 픽셀사이가 구분이 명확하게 되어지지 않으므로 이미지가 고정이 되는 현상이 없어짐  </a:t>
            </a:r>
          </a:p>
          <a:p>
            <a:pPr lvl="0">
              <a:defRPr/>
            </a:pP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https://www.samsungsds.com/kr/insights/Generative-adversarial-network-AI-2.html  (</a:t>
            </a:r>
            <a:r>
              <a:rPr kumimoji="0" lang="ko-KR" altLang="en-US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비지도 학습</a:t>
            </a:r>
            <a:r>
              <a:rPr kumimoji="0" lang="en-US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)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GAN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은 </a:t>
            </a:r>
            <a:r>
              <a:rPr kumimoji="0" lang="ko-KR" altLang="ko-KR" sz="1050" b="0" i="0" u="none" strike="noStrike" cap="none" normalizeH="0" baseline="0">
                <a:solidFill>
                  <a:srgbClr val="212529"/>
                </a:solidFill>
                <a:effectLst/>
                <a:latin typeface="Arial Unicode MS"/>
                <a:ea typeface="Fira Mono"/>
              </a:rPr>
              <a:t>Generative adversarial network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ea typeface="-apple-system"/>
              </a:rPr>
              <a:t> 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의 약자로, </a:t>
            </a:r>
            <a:r>
              <a:rPr kumimoji="0" lang="ko-KR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생산적 적대 신경망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이라는 뜻을 갖습니다. 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기존의 다른 딥러닝 모델과 달리 GAN은 </a:t>
            </a:r>
            <a:r>
              <a:rPr kumimoji="0" lang="ko-KR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각자 다른 역할을 하는 2개의 모델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로 학습을 진행합니다</a:t>
            </a:r>
            <a:r>
              <a:rPr kumimoji="0" lang="ko-KR" altLang="ko-KR" sz="700" b="0" i="0" u="none" strike="noStrike" cap="none" normalizeH="0" baseline="0">
                <a:solidFill>
                  <a:schemeClr val="tx1"/>
                </a:solidFill>
                <a:effectLst/>
                <a:latin typeface="Arial"/>
              </a:rPr>
              <a:t> </a:t>
            </a:r>
          </a:p>
          <a:p>
            <a:pPr algn="l" latinLnBrk="0">
              <a:defRPr/>
            </a:pPr>
            <a:endParaRPr lang="en-US" altLang="ko-KR" sz="1200" b="1" i="0">
              <a:solidFill>
                <a:schemeClr val="tx1"/>
              </a:solidFill>
              <a:effectLst/>
              <a:latin typeface="-apple-system"/>
            </a:endParaRPr>
          </a:p>
          <a:p>
            <a:pPr algn="l" latinLnBrk="0"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Generator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위조 지폐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즉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Fake data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를 만드는 일을 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Discriminator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Generator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가 만든 위조 지폐를 확인 할 때도 있고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진짜 지폐를 확인 할 때도 있습니다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무엇이든 확인을 하고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"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이것은 위조 지폐다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."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 또는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"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진짜 지폐다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."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 처럼 판별하는 역할을 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이것이 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GAN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의 핵심인 두 모델이 하는 일입니다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그러나 그냥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Generator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위조 지폐를 만들고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Discriminator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판별만해서는 발전 할 수 없겠죠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그래서 두 모델은 매 순간 피드백하는 시간을 갖습니다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이들이 피드백하며 발전하는 과정을 순서대로 나열해 보겠습니다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  <a:b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아래부터는 편의 상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Generator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를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그리고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Discriminator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를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라고 지칭하겠습니다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진짜 지폐를 보고 진짜 지폐가 어떻게 생겼는지 대충 배웠습니다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아무것도 모르지만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일단 아무거나 지폐라고 그리고 우겨봅니다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가 만든 위조 지폐를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가 확인하고는 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가짜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 또는 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진짜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의 판별을 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  <a:b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여기서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에게 가짜라고 했다면 진짜가 되려면 어떻게 해야하는지 방향만 알려줍니다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  <a:b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진짜라고 했다면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진짜라고 잘하고있다고 말해줍니다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동시에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자신의 판별이 맞는지 확인합니다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판별이 틀렸다면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자신이 생각하는 지폐의 모양을 조금 수정합니다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와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각각 받은 피드백을 바탕으로 다시 위조지폐를 만들고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판별하면서 피드백을 반복하며 그들의 능력을 키워나갑니다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  <a:b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결국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진짜 지폐와 매우 흡사한 위조 지폐를 만들 능력을 갖추게 되고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매우 뛰어난 판별능력을 갖게 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위처럼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를 속이기 위해 성능이 오르고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가 만든 위조지폐를 잡기위해 성능이 오르는 상호 적대적인 관계를 보고 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생성적 적대 신경망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(GAN)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 이라는 이름을 갖게되었습니다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endParaRPr lang="en-US" altLang="ko-KR" sz="1200" b="0" i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지폐 위조범은 가능한 진짜같은 가짜 지폐를 만들어내야 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경찰은 지폐 위조범이 만든 가짜 지폐를 가짜로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진짜 지폐는 진짜로 구별해야내야 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이 둘은 서로 계속해서 경쟁해나갑니다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지폐 위조범은 점점 더 진짜 같은 가짜 지폐를 만들고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경찰은 점점 더 구별 능력을 개선시킵니다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어느 순간이 되면 지폐 위조범의 능력이 극에 달해 진짜와 다름없는 가짜 지폐를 만들게 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이 때 경찰의 구별 확률은 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in-R"/>
              </a:rPr>
              <a:t>12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12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로 수렴합니다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이 상태에서 만들어진 가짜 지폐는 진짜 지폐처럼 보일 것입니다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endParaRPr lang="en-US" altLang="ko-KR" sz="1800" b="0" i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그런데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latent space z 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라는 개념이 등장합니다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지폐 위조범이 지폐를 만들 때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종이가 필요하겠죠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이 종이는 그냥 임의의 종이를 이용할 겁니다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실제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GAN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의 구현에서도 종이의 역할을 하는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noise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가 필요합니다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즉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, Generative model G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가 하는 일 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th-I"/>
              </a:rPr>
              <a:t>G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in-R"/>
              </a:rPr>
              <a:t>(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th-I"/>
              </a:rPr>
              <a:t>z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in-R"/>
              </a:rPr>
              <a:t>)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은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noise (z)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로부터 가짜 이미지로 맵핑하는 것이라고 볼 수 있습니다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endParaRPr lang="en-US" altLang="ko-KR" sz="1800" b="0" i="0">
              <a:solidFill>
                <a:srgbClr val="000000"/>
              </a:solidFill>
              <a:effectLst/>
              <a:latin typeface="-apple-system"/>
            </a:endParaRPr>
          </a:p>
          <a:p>
            <a:pPr algn="l" latinLnBrk="0">
              <a:defRPr/>
            </a:pP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# latent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vector z 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/>
              </a:rPr>
              <a:t>차원이 줄어든 채로 데이터를 잘 설명할 수 있는 잠재 공간에서의 벡터를 의미</a:t>
            </a:r>
          </a:p>
          <a:p>
            <a:pPr algn="l" latinLnBrk="0">
              <a:defRPr/>
            </a:pPr>
            <a:endParaRPr lang="en-US" altLang="ko-KR" sz="1200" b="0" i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defRPr/>
            </a:pPr>
            <a:endParaRPr lang="ko-KR" altLang="en-US" b="1" i="0">
              <a:solidFill>
                <a:schemeClr val="tx1"/>
              </a:solidFill>
              <a:effectLst/>
              <a:latin typeface="-apple-system"/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* Progressive growing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방식을 따르지 않고도 </a:t>
            </a:r>
            <a:r>
              <a:rPr lang="en-US" altLang="ko-KR" b="1" dirty="0">
                <a:latin typeface="Arial"/>
                <a:cs typeface="Arial"/>
              </a:rPr>
              <a:t>high-quality</a:t>
            </a:r>
            <a:r>
              <a:rPr lang="ko-KR" altLang="en-US" b="1" dirty="0">
                <a:latin typeface="Arial"/>
                <a:cs typeface="Arial"/>
              </a:rPr>
              <a:t>의 이미지를 잘 생성할 수 있도록 변형 </a:t>
            </a:r>
          </a:p>
          <a:p>
            <a:pPr lvl="0"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growing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대신에 단순한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feedforward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네트워크를 사용하는 방식을 다시 사용함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-------------------------------------------------------------------------------------------------</a:t>
            </a:r>
          </a:p>
          <a:p>
            <a:pPr lvl="0">
              <a:defRPr/>
            </a:pPr>
            <a:r>
              <a:rPr lang="en-US" altLang="ko-KR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(a), (b), (c) </a:t>
            </a:r>
            <a:r>
              <a:rPr lang="ko-KR" alt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</a:t>
            </a:r>
            <a:r>
              <a:rPr lang="en-US" altLang="ko-KR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progressive growing</a:t>
            </a:r>
            <a:r>
              <a:rPr lang="ko-KR" alt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않음</a:t>
            </a:r>
          </a:p>
          <a:p>
            <a:pPr lvl="0"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1200" b="1" i="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즉 점진적으로</a:t>
            </a:r>
            <a:r>
              <a:rPr lang="ko-KR" altLang="en-US" sz="1200" b="1" i="0" kern="1200" baseline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baseline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1" i="0" kern="1200" baseline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를 붙여 나가면서 학습시키는 것이 아니라</a:t>
            </a:r>
            <a:r>
              <a:rPr lang="en-US" altLang="ko-KR" sz="1200" b="1" i="0" kern="1200" baseline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baseline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처음부터 완전한 형태의 아키텍처를 구성한 상태에서 </a:t>
            </a:r>
            <a:r>
              <a:rPr lang="en-US" altLang="ko-KR" sz="1200" b="1" i="0" kern="1200" baseline="0" dirty="0" err="1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endtoend</a:t>
            </a:r>
            <a:r>
              <a:rPr lang="ko-KR" altLang="en-US" sz="1200" b="1" i="0" kern="1200" baseline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1" i="0" kern="1200" baseline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feedforward </a:t>
            </a:r>
            <a:r>
              <a:rPr lang="ko-KR" altLang="en-US" sz="1200" b="1" i="0" kern="1200" baseline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네트워크를 이용해 전통적인 </a:t>
            </a:r>
            <a:r>
              <a:rPr lang="ko-KR" altLang="en-US" sz="1200" b="1" i="0" kern="1200" baseline="0" dirty="0" err="1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뉴럴</a:t>
            </a:r>
            <a:r>
              <a:rPr lang="ko-KR" altLang="en-US" sz="1200" b="1" i="0" kern="1200" baseline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 네트워크를 학습함</a:t>
            </a: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---------------------------------------------------------------------------------------------------------------------------------------------------------------</a:t>
            </a: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Msg-</a:t>
            </a:r>
            <a:r>
              <a:rPr lang="en-US" altLang="ko-K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skip connection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해상도를 매칭함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-----------------------------------------------------------------------------------</a:t>
            </a:r>
          </a:p>
          <a:p>
            <a:pPr lvl="0">
              <a:defRPr/>
            </a:pPr>
            <a:r>
              <a:rPr lang="ko-KR" alt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아키텍처는 </a:t>
            </a:r>
            <a:r>
              <a:rPr lang="en-US" altLang="ko-KR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ko-KR" alt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</a:t>
            </a:r>
            <a:r>
              <a:rPr lang="ko-KR" alt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따로 개별적인 아키텍처를 선택해 사용할 수 있어서 본 논문에서는 총 </a:t>
            </a:r>
            <a:r>
              <a:rPr lang="en-US" altLang="ko-KR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번의 실험을 통해 각각의 쌍에 대해서 어떻게 조합을 했을 때 가장 성능이 </a:t>
            </a:r>
            <a:r>
              <a:rPr lang="en-US" altLang="ko-KR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ko-KR" alt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한지를 확인함</a:t>
            </a: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확인해보니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FID, PPL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모두 낮음</a:t>
            </a:r>
          </a:p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generator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discriminator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방식으로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구성함</a:t>
            </a: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-------------------------------------------------------------------------------------</a:t>
            </a:r>
          </a:p>
          <a:p>
            <a:pPr lvl="0"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MSGGAN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같은 해상도의 커넥션 방식을 변경</a:t>
            </a:r>
          </a:p>
          <a:p>
            <a:pPr lvl="0"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/ output skip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해상도별로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 시키고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하나의 출력으로 연결</a:t>
            </a:r>
          </a:p>
          <a:p>
            <a:pPr lvl="0"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nets :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잔차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연결방식으로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Ppl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작다는 것은 이미지가 부드럽게 변화할 수 있다는 것을 의미</a:t>
            </a: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Ppl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크다는 것은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vector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조금만 바뀌어도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결과이미지가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많이 변경될 수 있다는 뜻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ppl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작도록 학습하면 학습과정에서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포함된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broken image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패널티를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주게 되어 좋은 이미지를 만들어 낼 수 있다고 함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ppl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평가 공식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ppl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평가 공식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기존에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pretrained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vgg16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사용하고 이 모델에다가 어떠한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vector z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값과 조금 변경된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+ e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넣었을 때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+ e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각각 만들어낸 이미지를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Vgg16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각각에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시켰을 때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vgg16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값들의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구하겠다는 의미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변화가 있었을 때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많이 변하면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커지게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될테고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그러면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interpolation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제대로 안되고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있댜고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말할 수 있게 됨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https://sensibilityit.tistory.com/510</a:t>
            </a:r>
          </a:p>
          <a:p>
            <a:pPr lvl="0"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https://blog.promedius.ai/stylegan_2/</a:t>
            </a:r>
          </a:p>
          <a:p>
            <a:pPr lvl="0"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</a:t>
            </a:r>
          </a:p>
          <a:p>
            <a:pPr lvl="0">
              <a:defRPr/>
            </a:pP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524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ko-KR" altLang="en-US" dirty="0" err="1"/>
              <a:t>numpy.sqrt</a:t>
            </a:r>
            <a:r>
              <a:rPr lang="ko-KR" altLang="en-US" dirty="0"/>
              <a:t>() 함수는 </a:t>
            </a:r>
            <a:r>
              <a:rPr lang="ko-KR" altLang="en-US" dirty="0" err="1"/>
              <a:t>numpy</a:t>
            </a:r>
            <a:r>
              <a:rPr lang="ko-KR" altLang="en-US" dirty="0"/>
              <a:t> 배열의 제곱근을 계산</a:t>
            </a:r>
          </a:p>
          <a:p>
            <a:pPr lvl="0">
              <a:defRPr/>
            </a:pPr>
            <a:r>
              <a:rPr lang="en-US" altLang="ko-KR" dirty="0"/>
              <a:t># float inf (</a:t>
            </a:r>
            <a:r>
              <a:rPr lang="ko-KR" altLang="en-US" dirty="0"/>
              <a:t>양</a:t>
            </a:r>
            <a:r>
              <a:rPr lang="en-US" altLang="ko-KR" dirty="0"/>
              <a:t>, </a:t>
            </a:r>
            <a:r>
              <a:rPr lang="ko-KR" altLang="en-US" dirty="0"/>
              <a:t>음의 무한대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# clamp:</a:t>
            </a:r>
            <a:r>
              <a:rPr lang="ko-KR" altLang="en-US" dirty="0"/>
              <a:t> 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Apple SD Gothic Neo"/>
              </a:rPr>
              <a:t>아핀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변환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: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선형 매핑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38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https://www.samsungsds.com/kr/insights/Generative-adversarial-network-AI-2.html  (</a:t>
            </a:r>
            <a:r>
              <a:rPr kumimoji="0" lang="ko-KR" altLang="en-US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비지도 학습</a:t>
            </a:r>
            <a:r>
              <a:rPr kumimoji="0" lang="en-US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)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GAN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은 </a:t>
            </a:r>
            <a:r>
              <a:rPr kumimoji="0" lang="ko-KR" altLang="ko-KR" sz="1050" b="0" i="0" u="none" strike="noStrike" cap="none" normalizeH="0" baseline="0">
                <a:solidFill>
                  <a:srgbClr val="212529"/>
                </a:solidFill>
                <a:effectLst/>
                <a:latin typeface="Arial Unicode MS"/>
                <a:ea typeface="Fira Mono"/>
              </a:rPr>
              <a:t>Generative adversarial network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ea typeface="-apple-system"/>
              </a:rPr>
              <a:t> 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의 약자로, </a:t>
            </a:r>
            <a:r>
              <a:rPr kumimoji="0" lang="ko-KR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생산적 적대 신경망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이라는 뜻을 갖습니다. </a:t>
            </a: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기존의 다른 딥러닝 모델과 달리 GAN은 </a:t>
            </a:r>
            <a:r>
              <a:rPr kumimoji="0" lang="ko-KR" altLang="ko-KR" sz="1200" b="1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각자 다른 역할을 하는 2개의 모델</a:t>
            </a:r>
            <a:r>
              <a:rPr kumimoji="0" lang="ko-KR" altLang="ko-KR" sz="1200" b="0" i="0" u="none" strike="noStrike" cap="none" normalizeH="0" baseline="0">
                <a:solidFill>
                  <a:srgbClr val="212529"/>
                </a:solidFill>
                <a:effectLst/>
                <a:latin typeface="Arial"/>
                <a:ea typeface="-apple-system"/>
              </a:rPr>
              <a:t>로 학습을 진행합니다</a:t>
            </a:r>
            <a:r>
              <a:rPr kumimoji="0" lang="ko-KR" altLang="ko-KR" sz="700" b="0" i="0" u="none" strike="noStrike" cap="none" normalizeH="0" baseline="0">
                <a:solidFill>
                  <a:schemeClr val="tx1"/>
                </a:solidFill>
                <a:effectLst/>
                <a:latin typeface="Arial"/>
              </a:rPr>
              <a:t> </a:t>
            </a:r>
          </a:p>
          <a:p>
            <a:pPr algn="l" latinLnBrk="0">
              <a:defRPr/>
            </a:pPr>
            <a:endParaRPr lang="en-US" altLang="ko-KR" sz="1200" b="1" i="0">
              <a:solidFill>
                <a:schemeClr val="tx1"/>
              </a:solidFill>
              <a:effectLst/>
              <a:latin typeface="-apple-system"/>
            </a:endParaRPr>
          </a:p>
          <a:p>
            <a:pPr algn="l" latinLnBrk="0"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Generator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위조 지폐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즉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Fake data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를 만드는 일을 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Discriminator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Generator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가 만든 위조 지폐를 확인 할 때도 있고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진짜 지폐를 확인 할 때도 있습니다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무엇이든 확인을 하고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"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이것은 위조 지폐다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."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 또는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"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진짜 지폐다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."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 처럼 판별하는 역할을 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이것이 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GAN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의 핵심인 두 모델이 하는 일입니다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그러나 그냥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Generator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위조 지폐를 만들고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Discriminator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판별만해서는 발전 할 수 없겠죠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그래서 두 모델은 매 순간 피드백하는 시간을 갖습니다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이들이 피드백하며 발전하는 과정을 순서대로 나열해 보겠습니다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  <a:b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아래부터는 편의 상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Generator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를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그리고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Discriminator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를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라고 지칭하겠습니다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진짜 지폐를 보고 진짜 지폐가 어떻게 생겼는지 대충 배웠습니다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아무것도 모르지만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일단 아무거나 지폐라고 그리고 우겨봅니다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가 만든 위조 지폐를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가 확인하고는 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가짜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 또는 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진짜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의 판별을 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  <a:b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여기서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에게 가짜라고 했다면 진짜가 되려면 어떻게 해야하는지 방향만 알려줍니다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  <a:b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진짜라고 했다면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진짜라고 잘하고있다고 말해줍니다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동시에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자신의 판별이 맞는지 확인합니다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판별이 틀렸다면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자신이 생각하는 지폐의 모양을 조금 수정합니다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buFont typeface="+mj-lt"/>
              <a:buAutoNum type="arabicPeriod"/>
              <a:defRPr/>
            </a:pP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와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각각 받은 피드백을 바탕으로 다시 위조지폐를 만들고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판별하면서 피드백을 반복하며 그들의 능력을 키워나갑니다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  <a:b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결국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진짜 지폐와 매우 흡사한 위조 지폐를 만들 능력을 갖추게 되고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 매우 뛰어난 판별능력을 갖게 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위처럼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를 속이기 위해 성능이 오르고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,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는 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G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가 만든 위조지폐를 잡기위해 성능이 오르는 상호 적대적인 관계를 보고 </a:t>
            </a:r>
            <a:r>
              <a:rPr lang="ko-KR" altLang="en-US" sz="1200" b="1" i="0">
                <a:solidFill>
                  <a:schemeClr val="tx1"/>
                </a:solidFill>
                <a:effectLst/>
                <a:latin typeface="-apple-system"/>
              </a:rPr>
              <a:t>생성적 적대 신경망</a:t>
            </a:r>
            <a:r>
              <a:rPr lang="en-US" altLang="ko-KR" sz="1200" b="1" i="0">
                <a:solidFill>
                  <a:schemeClr val="tx1"/>
                </a:solidFill>
                <a:effectLst/>
                <a:latin typeface="-apple-system"/>
              </a:rPr>
              <a:t>(GAN)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 이라는 이름을 갖게되었습니다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algn="l" latinLnBrk="0">
              <a:defRPr/>
            </a:pPr>
            <a:endParaRPr lang="en-US" altLang="ko-KR" sz="1200" b="0" i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지폐 위조범은 가능한 진짜같은 가짜 지폐를 만들어내야 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경찰은 지폐 위조범이 만든 가짜 지폐를 가짜로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진짜 지폐는 진짜로 구별해야내야 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이 둘은 서로 계속해서 경쟁해나갑니다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지폐 위조범은 점점 더 진짜 같은 가짜 지폐를 만들고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경찰은 점점 더 구별 능력을 개선시킵니다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어느 순간이 되면 지폐 위조범의 능력이 극에 달해 진짜와 다름없는 가짜 지폐를 만들게 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이 때 경찰의 구별 확률은 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in-R"/>
              </a:rPr>
              <a:t>12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12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로 수렴합니다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이 상태에서 만들어진 가짜 지폐는 진짜 지폐처럼 보일 것입니다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endParaRPr lang="en-US" altLang="ko-KR" sz="1800" b="0" i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그런데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latent space z 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라는 개념이 등장합니다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지폐 위조범이 지폐를 만들 때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종이가 필요하겠죠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이 종이는 그냥 임의의 종이를 이용할 겁니다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defRPr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실제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GAN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의 구현에서도 종이의 역할을 하는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noise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가 필요합니다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즉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, Generative model G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가 하는 일 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th-I"/>
              </a:rPr>
              <a:t>G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in-R"/>
              </a:rPr>
              <a:t>(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th-I"/>
              </a:rPr>
              <a:t>z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MJXc-TeX-main-R"/>
              </a:rPr>
              <a:t>)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은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noise (z)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-apple-system"/>
              </a:rPr>
              <a:t>로부터 가짜 이미지로 맵핑하는 것이라고 볼 수 있습니다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  <a:defRPr/>
            </a:pPr>
            <a:endParaRPr lang="en-US" altLang="ko-KR" sz="1800" b="0" i="0">
              <a:solidFill>
                <a:srgbClr val="000000"/>
              </a:solidFill>
              <a:effectLst/>
              <a:latin typeface="-apple-system"/>
            </a:endParaRPr>
          </a:p>
          <a:p>
            <a:pPr algn="l" latinLnBrk="0">
              <a:defRPr/>
            </a:pP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# latent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-apple-system"/>
              </a:rPr>
              <a:t>vector z 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ans"/>
              </a:rPr>
              <a:t>차원이 줄어든 채로 데이터를 잘 설명할 수 있는 잠재 공간에서의 벡터를 의미</a:t>
            </a:r>
          </a:p>
          <a:p>
            <a:pPr algn="l" latinLnBrk="0">
              <a:defRPr/>
            </a:pPr>
            <a:endParaRPr lang="en-US" altLang="ko-KR" sz="1200" b="0" i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defRPr/>
            </a:pPr>
            <a:endParaRPr lang="ko-KR" altLang="en-US" b="1" i="0">
              <a:solidFill>
                <a:schemeClr val="tx1"/>
              </a:solidFill>
              <a:effectLst/>
              <a:latin typeface="-apple-system"/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4157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https://blog.promedius.ai/stylegan_1/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latent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dirty="0">
                <a:solidFill>
                  <a:schemeClr val="accent5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차원이 줄어든 채로 데이터를 잘 설명할 수 있는 잠재공간에서의 벡터</a:t>
            </a:r>
            <a:endParaRPr lang="en-US" altLang="ko-KR" sz="1200" b="1" dirty="0">
              <a:solidFill>
                <a:schemeClr val="accent5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※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StyleGAN의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직접적인 연구 배경이라고 할 수 있는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PGGAN(Progressive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Growing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GANs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>
              <a:defRPr/>
            </a:pP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학습 과정에서 레이어를 추가 (몇 가지 레이어에 대해서 학습이 어느정도 완료가 되면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붙여서 점진적으로 해상도를 증가시킴)</a:t>
            </a:r>
          </a:p>
          <a:p>
            <a:pPr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한번에 고해상도 이미지를 만들어내도록 하는 것 보다 훨씬 안정적으로 고해상도 이미지를 만들어낼 수 있었고 속도도 향상됨​​</a:t>
            </a:r>
          </a:p>
          <a:p>
            <a:pPr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고해상도 이미지 학습 성공</a:t>
            </a:r>
          </a:p>
          <a:p>
            <a:pPr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한계점</a:t>
            </a:r>
          </a:p>
          <a:p>
            <a:pPr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이미지의 특징 제어가 어려움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---&gt;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StyleGAN에서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개선됨</a:t>
            </a:r>
          </a:p>
          <a:p>
            <a:pPr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(다양한 특징들이 적절히 분리되어 있지 않기 때문에 안경을 씌우거나 얼굴 방향을 바꾸는 등 어려움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----------------------------------------------------------------------------------</a:t>
            </a:r>
          </a:p>
          <a:p>
            <a:pPr>
              <a:defRPr/>
            </a:pP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vector z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생성자에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들어가면 무조건 학습 </a:t>
            </a:r>
            <a:r>
              <a:rPr lang="ko-KR" alt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데이터셋의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확률 분포와 비슷한 형태로 만들어지도록 해서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space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entangle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만들어지게 됨 그래서 이미지 특징 제어의 어려움이 있음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  <a:defRPr/>
            </a:pP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1. 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제안하는 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architecture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와 이것을 사용했을 때 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2. 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어떤 효과를 불러오는지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와 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3,4. 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논문이 크게 기여한 점</a:t>
            </a:r>
          </a:p>
          <a:p>
            <a:pPr algn="l">
              <a:buFont typeface="+mj-lt"/>
              <a:buAutoNum type="arabicPeriod"/>
              <a:defRPr/>
            </a:pPr>
            <a:endParaRPr lang="en-US" altLang="ko-KR" b="0" i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  <a:defRPr/>
            </a:pP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StyleGAN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은 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PGGAN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style transfer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의 아이디어를 활용한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 새로운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generator architecture method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를 제안하고 있습니다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  <a:defRPr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또한 이 구조를 활용하게 된다면 </a:t>
            </a:r>
            <a:r>
              <a:rPr lang="en-US" altLang="ko-KR" b="1" i="1">
                <a:solidFill>
                  <a:srgbClr val="212529"/>
                </a:solidFill>
                <a:effectLst/>
                <a:latin typeface="-apple-system"/>
              </a:rPr>
              <a:t>high-level attribute(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사람의 자세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(pose)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나 사람의 얼굴에 대한 정보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안경등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en-US" altLang="ko-KR" b="1" i="1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b="1" i="1">
                <a:solidFill>
                  <a:srgbClr val="212529"/>
                </a:solidFill>
                <a:effectLst/>
                <a:latin typeface="-apple-system"/>
              </a:rPr>
              <a:t>분류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를 잘할 수 있도록 도와주며 </a:t>
            </a:r>
            <a:r>
              <a:rPr lang="en-US" altLang="ko-KR" b="1" i="1">
                <a:solidFill>
                  <a:srgbClr val="212529"/>
                </a:solidFill>
                <a:effectLst/>
                <a:latin typeface="-apple-system"/>
              </a:rPr>
              <a:t>stochastic variation(</a:t>
            </a:r>
            <a:r>
              <a:rPr lang="ko-KR" altLang="en-US" b="1" i="1">
                <a:solidFill>
                  <a:srgbClr val="212529"/>
                </a:solidFill>
                <a:effectLst/>
                <a:latin typeface="-apple-system"/>
              </a:rPr>
              <a:t>확률적변동</a:t>
            </a:r>
            <a:r>
              <a:rPr lang="en-US" altLang="ko-KR" b="1" i="1">
                <a:solidFill>
                  <a:srgbClr val="212529"/>
                </a:solidFill>
                <a:effectLst/>
                <a:latin typeface="-apple-system"/>
              </a:rPr>
              <a:t>: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동일한 사람의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Image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여도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사람을 구성하는 요소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(face skin or hair)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는 확률적으로 다양한 방식을 통해 달라질 수 있습니다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en-US" altLang="ko-KR" b="1" i="1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을 다양하게 적용할 수 있을 것이라고 말합니다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 (=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전통적인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distribution quality metrics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측면에서도 괜찮은 것을 확인할 수 있습니다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.)</a:t>
            </a:r>
          </a:p>
          <a:p>
            <a:pPr algn="l">
              <a:buFont typeface="+mj-lt"/>
              <a:buAutoNum type="arabicPeriod"/>
              <a:defRPr/>
            </a:pP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interpolation quality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disentanglement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를 수치적으로 확인할 수 있도록 하는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generator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에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가지의 새로운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method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를 제안합니다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  <a:defRPr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다양한 고해상도의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human face dataset (=called FFHQ)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를 소개했습니다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None/>
              <a:defRPr/>
            </a:pP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--------------------------------------------------------------------------------------</a:t>
            </a:r>
          </a:p>
          <a:p>
            <a:pPr algn="l">
              <a:buFont typeface="+mj-lt"/>
              <a:buNone/>
              <a:defRPr/>
            </a:pP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Entanglement:</a:t>
            </a:r>
            <a:r>
              <a:rPr lang="en-US" altLang="ko-KR" b="0" i="0" baseline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baseline="0">
                <a:solidFill>
                  <a:srgbClr val="212529"/>
                </a:solidFill>
                <a:effectLst/>
                <a:latin typeface="-apple-system"/>
              </a:rPr>
              <a:t>서로서로 얽혀있다는 뜻</a:t>
            </a:r>
            <a:r>
              <a:rPr lang="en-US" altLang="ko-KR" b="0" i="0" baseline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baseline="0">
                <a:solidFill>
                  <a:srgbClr val="212529"/>
                </a:solidFill>
                <a:effectLst/>
                <a:latin typeface="-apple-system"/>
              </a:rPr>
              <a:t>특징들이 서로 얽혀있어 특징들을 따로 컨트롤하기 </a:t>
            </a:r>
            <a:r>
              <a:rPr lang="en-US" altLang="ko-KR" b="0" i="0" baseline="0">
                <a:solidFill>
                  <a:srgbClr val="212529"/>
                </a:solidFill>
                <a:effectLst/>
                <a:latin typeface="-apple-system"/>
              </a:rPr>
              <a:t>hard</a:t>
            </a:r>
          </a:p>
          <a:p>
            <a:pPr algn="l">
              <a:buFont typeface="+mj-lt"/>
              <a:buNone/>
              <a:defRPr/>
            </a:pP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Disentanglement: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다양한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특징들이 잘 분리되어 있다는 뜻</a:t>
            </a:r>
            <a:endParaRPr lang="en-US" altLang="ko-KR" b="0" i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- Synthesis network(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생성 네트워크</a:t>
            </a: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- mapping:</a:t>
            </a:r>
            <a:r>
              <a:rPr lang="en-US" altLang="ko-KR" sz="1200" baseline="0" dirty="0">
                <a:solidFill>
                  <a:srgbClr val="212529"/>
                </a:solidFill>
                <a:latin typeface="+mn-ea"/>
              </a:rPr>
              <a:t> </a:t>
            </a:r>
            <a:r>
              <a:rPr lang="ko-KR" altLang="en-US" sz="1200" baseline="0" dirty="0">
                <a:solidFill>
                  <a:srgbClr val="212529"/>
                </a:solidFill>
                <a:latin typeface="+mn-ea"/>
              </a:rPr>
              <a:t>대응시키다</a:t>
            </a:r>
          </a:p>
          <a:p>
            <a:pPr lvl="0">
              <a:defRPr/>
            </a:pP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(1)-1. Mapping network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를</a:t>
            </a: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통하여</a:t>
            </a: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Z 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도메인에서 </a:t>
            </a: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w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도메인으로 </a:t>
            </a: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mapping 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후 네트워크에 넣어주어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특질 분리가 가능해짐 </a:t>
            </a:r>
          </a:p>
          <a:p>
            <a:pPr lvl="0">
              <a:defRPr/>
            </a:pPr>
            <a:endParaRPr lang="en-US" altLang="ko-KR" sz="1200" dirty="0">
              <a:solidFill>
                <a:srgbClr val="212529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(1)-2. 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모델에서</a:t>
            </a: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나온 정보를 </a:t>
            </a:r>
            <a:r>
              <a:rPr lang="ko-KR" altLang="en-US" sz="1200" dirty="0" err="1">
                <a:solidFill>
                  <a:srgbClr val="212529"/>
                </a:solidFill>
                <a:latin typeface="+mn-ea"/>
              </a:rPr>
              <a:t>스케일마다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 넣어주어 세부적인 스타일부터 넓은 스타일까지 학습이 된다</a:t>
            </a:r>
          </a:p>
          <a:p>
            <a:pPr lvl="0">
              <a:defRPr/>
            </a:pPr>
            <a:endParaRPr lang="en-US" altLang="ko-KR" sz="1200" dirty="0">
              <a:solidFill>
                <a:srgbClr val="212529"/>
              </a:solidFill>
              <a:latin typeface="+mn-ea"/>
            </a:endParaRPr>
          </a:p>
          <a:p>
            <a:pPr marL="342900" indent="-342900">
              <a:buAutoNum type="arabicParenBoth"/>
              <a:defRPr/>
            </a:pP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z -&gt; w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로 변형시켜 서로 다른 스케일에 </a:t>
            </a:r>
            <a:r>
              <a:rPr lang="ko-KR" altLang="en-US" sz="1200" dirty="0" err="1">
                <a:solidFill>
                  <a:srgbClr val="212529"/>
                </a:solidFill>
                <a:latin typeface="+mn-ea"/>
              </a:rPr>
              <a:t>넣어줌</a:t>
            </a:r>
            <a:endParaRPr lang="ko-KR" altLang="en-US" sz="1200" dirty="0">
              <a:solidFill>
                <a:srgbClr val="212529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-&gt; </a:t>
            </a:r>
            <a:r>
              <a:rPr lang="ko-KR" altLang="en-US" sz="1200" dirty="0" err="1">
                <a:solidFill>
                  <a:srgbClr val="212529"/>
                </a:solidFill>
                <a:latin typeface="+mn-ea"/>
              </a:rPr>
              <a:t>스케일마다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 여러 스타일을 가진 </a:t>
            </a: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w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를 넣어주어 점진적으로 스케일이 </a:t>
            </a:r>
            <a:r>
              <a:rPr lang="ko-KR" altLang="en-US" sz="1200" dirty="0" err="1">
                <a:solidFill>
                  <a:srgbClr val="212529"/>
                </a:solidFill>
                <a:latin typeface="+mn-ea"/>
              </a:rPr>
              <a:t>올라갈때마다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 여러스타일을 가진 이미지를 </a:t>
            </a:r>
            <a:r>
              <a:rPr lang="ko-KR" altLang="en-US" sz="1200" dirty="0" err="1">
                <a:solidFill>
                  <a:srgbClr val="212529"/>
                </a:solidFill>
                <a:latin typeface="+mn-ea"/>
              </a:rPr>
              <a:t>만들어줌</a:t>
            </a:r>
            <a:endParaRPr lang="ko-KR" altLang="en-US" sz="1200" dirty="0">
              <a:solidFill>
                <a:srgbClr val="212529"/>
              </a:solidFill>
              <a:latin typeface="+mn-ea"/>
            </a:endParaRPr>
          </a:p>
          <a:p>
            <a:pPr lvl="0">
              <a:defRPr/>
            </a:pPr>
            <a:endParaRPr lang="en-US" altLang="ko-KR" sz="1200" dirty="0">
              <a:solidFill>
                <a:srgbClr val="212529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212529"/>
                </a:solidFill>
                <a:latin typeface="+mn-ea"/>
              </a:rPr>
              <a:t>(2) A : </a:t>
            </a:r>
            <a:r>
              <a:rPr lang="ko-KR" altLang="en-US" sz="1200" dirty="0" err="1">
                <a:solidFill>
                  <a:srgbClr val="212529"/>
                </a:solidFill>
                <a:latin typeface="+mn-ea"/>
              </a:rPr>
              <a:t>아핀변환은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 매트릭스를 한번 곱하고 상수를 더해서 </a:t>
            </a:r>
            <a:r>
              <a:rPr lang="ko-KR" altLang="en-US" sz="1200" dirty="0" err="1">
                <a:solidFill>
                  <a:srgbClr val="212529"/>
                </a:solidFill>
                <a:latin typeface="+mn-ea"/>
              </a:rPr>
              <a:t>선형변환할수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 있는 </a:t>
            </a:r>
            <a:r>
              <a:rPr lang="ko-KR" altLang="en-US" sz="1200" dirty="0" err="1">
                <a:solidFill>
                  <a:srgbClr val="212529"/>
                </a:solidFill>
                <a:latin typeface="+mn-ea"/>
              </a:rPr>
              <a:t>범위안에서</a:t>
            </a:r>
            <a:r>
              <a:rPr lang="ko-KR" altLang="en-US" sz="1200" dirty="0">
                <a:solidFill>
                  <a:srgbClr val="212529"/>
                </a:solidFill>
                <a:latin typeface="+mn-ea"/>
              </a:rPr>
              <a:t> 변화를 </a:t>
            </a:r>
            <a:r>
              <a:rPr lang="ko-KR" altLang="en-US" sz="1200" dirty="0" err="1">
                <a:solidFill>
                  <a:srgbClr val="212529"/>
                </a:solidFill>
                <a:latin typeface="+mn-ea"/>
              </a:rPr>
              <a:t>시켜준것</a:t>
            </a:r>
            <a:endParaRPr lang="ko-KR" altLang="en-US" sz="1200" dirty="0">
              <a:solidFill>
                <a:srgbClr val="212529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dirty="0"/>
              <a:t>----------------------------------------------------------------------------------------------------------------------------------------</a:t>
            </a:r>
          </a:p>
          <a:p>
            <a:pPr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- 512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도메인에서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도메인으로 매핑을 수행한 후에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w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사용하자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분포에서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샘플링한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벡터를 직접 사용하지는 않는다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벡터를 사용할 때가 효과적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Latent w: </a:t>
            </a: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vetor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넣어주어서 이미지를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때 각 특징들이 선형적으로 분리되는 효과를 얻을 수 있었다고 말함</a:t>
            </a:r>
          </a:p>
          <a:p>
            <a:pPr lvl="0">
              <a:defRPr/>
            </a:pPr>
            <a:r>
              <a:rPr lang="en-US" altLang="ko-KR" dirty="0"/>
              <a:t>------------------------------------------------------------------------------------------------------------------------------------------</a:t>
            </a:r>
          </a:p>
          <a:p>
            <a:pPr lvl="0">
              <a:defRPr/>
            </a:pPr>
            <a:r>
              <a:rPr lang="ko-KR" altLang="en-US" dirty="0"/>
              <a:t>중간중간에 </a:t>
            </a:r>
            <a:r>
              <a:rPr lang="en-US" altLang="ko-KR" dirty="0"/>
              <a:t>A style </a:t>
            </a:r>
            <a:r>
              <a:rPr lang="ko-KR" altLang="en-US" dirty="0"/>
              <a:t>정보를 넣어줌으로써 이미지의 다양성을 보장</a:t>
            </a:r>
            <a:r>
              <a:rPr lang="en-US" altLang="ko-KR" dirty="0"/>
              <a:t>!!</a:t>
            </a:r>
          </a:p>
          <a:p>
            <a:pPr lvl="0">
              <a:defRPr/>
            </a:pPr>
            <a:r>
              <a:rPr lang="ko-KR" altLang="en-US" dirty="0"/>
              <a:t>그래서 굳이 하나의 </a:t>
            </a:r>
            <a:r>
              <a:rPr lang="en-US" altLang="ko-KR" dirty="0"/>
              <a:t>latent</a:t>
            </a:r>
            <a:r>
              <a:rPr lang="en-US" altLang="ko-KR" baseline="0" dirty="0"/>
              <a:t> vector</a:t>
            </a:r>
            <a:r>
              <a:rPr lang="ko-KR" altLang="en-US" baseline="0" dirty="0"/>
              <a:t>로부터 이미지를 </a:t>
            </a:r>
            <a:r>
              <a:rPr lang="en-US" altLang="ko-KR" baseline="0" dirty="0"/>
              <a:t>input</a:t>
            </a:r>
            <a:r>
              <a:rPr lang="ko-KR" altLang="en-US" baseline="0" dirty="0"/>
              <a:t>하지 않아도 됨</a:t>
            </a:r>
            <a:r>
              <a:rPr lang="en-US" altLang="ko-KR" baseline="0" dirty="0"/>
              <a:t>!</a:t>
            </a:r>
          </a:p>
          <a:p>
            <a:pPr lvl="0">
              <a:defRPr/>
            </a:pPr>
            <a:r>
              <a:rPr lang="ko-KR" altLang="en-US" dirty="0"/>
              <a:t>그래서 </a:t>
            </a:r>
            <a:r>
              <a:rPr lang="en-US" altLang="ko-KR" dirty="0" err="1"/>
              <a:t>stylegan</a:t>
            </a:r>
            <a:r>
              <a:rPr lang="ko-KR" altLang="en-US" dirty="0"/>
              <a:t>에서는 </a:t>
            </a:r>
            <a:r>
              <a:rPr lang="ko-KR" altLang="en-US" dirty="0" err="1"/>
              <a:t>초기입력을</a:t>
            </a:r>
            <a:r>
              <a:rPr lang="ko-KR" altLang="en-US" dirty="0"/>
              <a:t> 상수로 대체함</a:t>
            </a:r>
            <a:r>
              <a:rPr lang="en-US" altLang="ko-KR" baseline="0" dirty="0"/>
              <a:t> </a:t>
            </a:r>
            <a:r>
              <a:rPr lang="en-US" altLang="ko-KR" baseline="0" dirty="0">
                <a:sym typeface="Wingdings"/>
              </a:rPr>
              <a:t> </a:t>
            </a:r>
            <a:r>
              <a:rPr lang="ko-KR" altLang="en-US" baseline="0" dirty="0">
                <a:sym typeface="Wingdings"/>
              </a:rPr>
              <a:t>경험적으로 성능 개선</a:t>
            </a:r>
          </a:p>
          <a:p>
            <a:pPr lvl="0">
              <a:defRPr/>
            </a:pPr>
            <a:r>
              <a:rPr lang="en-US" altLang="ko-KR" dirty="0"/>
              <a:t>(</a:t>
            </a:r>
            <a:r>
              <a:rPr lang="ko-KR" altLang="en-US" dirty="0"/>
              <a:t>저해상도 이미지에서 출발해서 고해상도로 점진적으로 올라감</a:t>
            </a:r>
            <a:r>
              <a:rPr lang="en-US" altLang="ko-KR" dirty="0"/>
              <a:t>)</a:t>
            </a:r>
          </a:p>
          <a:p>
            <a:pPr lvl="0">
              <a:defRPr/>
            </a:pPr>
            <a:endParaRPr lang="en-US" altLang="ko-KR" dirty="0" smtClean="0"/>
          </a:p>
          <a:p>
            <a:pPr lvl="0">
              <a:defRPr/>
            </a:pPr>
            <a:r>
              <a:rPr lang="en-US" altLang="ko-KR" dirty="0" smtClean="0"/>
              <a:t>----------------------------------------------------------</a:t>
            </a:r>
          </a:p>
          <a:p>
            <a:pPr lvl="0">
              <a:defRPr/>
            </a:pPr>
            <a:r>
              <a:rPr lang="en-US" altLang="ko-KR" dirty="0" smtClean="0"/>
              <a:t>Affine</a:t>
            </a:r>
            <a:r>
              <a:rPr lang="en-US" altLang="ko-KR" baseline="0" dirty="0" smtClean="0"/>
              <a:t> transformation</a:t>
            </a:r>
            <a:r>
              <a:rPr lang="ko-KR" altLang="en-US" baseline="0" dirty="0" smtClean="0"/>
              <a:t>을 거쳐서 </a:t>
            </a:r>
            <a:r>
              <a:rPr lang="en-US" altLang="ko-KR" baseline="0" dirty="0" smtClean="0"/>
              <a:t>shape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맞춰줌</a:t>
            </a:r>
            <a:r>
              <a:rPr lang="ko-KR" altLang="en-US" baseline="0" dirty="0" smtClean="0"/>
              <a:t> 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학습데이터가 가지는 분포</a:t>
            </a:r>
          </a:p>
          <a:p>
            <a:pPr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세로 축 남성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(top: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bottom: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가로 축 머리 길이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(long: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short: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빈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즉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머리가 긴 남성의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포함되어 있지 않다는 뜻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머리가 긴 남성의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데이터로 없기 때문에 네트워크는 이러한 정보를 표현하기 어려움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따르는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vector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샘플링 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 않음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(entangled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되어 있음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분포를 따라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샘플링하면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현상을 더욱 심하게 만들 수 있다고 지적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vector z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가우시안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분포에서 뽑은 뒤 바로 사용하는 것이 아니라 별도의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network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거쳐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바꾼 뒤에 여기에 존재하는 벡터를 이용해서 이미지를 만들게 하면 훨씬 각각의 특징에 대해서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interpolate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수행할 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따라갈 확률이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(c)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Normalization</a:t>
            </a:r>
            <a:r>
              <a:rPr lang="ko-KR" altLang="en-US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기법으로 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  </a:t>
            </a:r>
            <a:r>
              <a:rPr lang="en-US" altLang="ko-KR" sz="1000" b="1" kern="1200" dirty="0">
                <a:solidFill>
                  <a:srgbClr val="FF0000"/>
                </a:solidFill>
                <a:latin typeface="+mj-ea"/>
                <a:ea typeface="+mn-ea"/>
                <a:cs typeface="+mn-cs"/>
              </a:rPr>
              <a:t>Adaptive Instance Normalization(</a:t>
            </a:r>
            <a:r>
              <a:rPr lang="en-US" altLang="ko-KR" sz="1000" b="1" kern="1200" dirty="0" err="1">
                <a:solidFill>
                  <a:srgbClr val="FF0000"/>
                </a:solidFill>
                <a:latin typeface="+mj-ea"/>
                <a:ea typeface="+mn-ea"/>
                <a:cs typeface="+mn-cs"/>
              </a:rPr>
              <a:t>AdaIN</a:t>
            </a:r>
            <a:r>
              <a:rPr lang="en-US" altLang="ko-KR" sz="1000" b="1" kern="1200" dirty="0">
                <a:solidFill>
                  <a:srgbClr val="FF0000"/>
                </a:solidFill>
                <a:latin typeface="+mj-ea"/>
                <a:ea typeface="+mn-ea"/>
                <a:cs typeface="+mn-cs"/>
              </a:rPr>
              <a:t>) </a:t>
            </a:r>
            <a:r>
              <a:rPr lang="ko-KR" altLang="en-US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사용</a:t>
            </a:r>
          </a:p>
          <a:p>
            <a:pPr lvl="0">
              <a:defRPr/>
            </a:pPr>
            <a:r>
              <a:rPr lang="en-US" altLang="ko-KR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==========================================</a:t>
            </a: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style</a:t>
            </a:r>
            <a:r>
              <a:rPr lang="ko-KR" altLang="en-US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끼리 분리되기위해서는 </a:t>
            </a:r>
            <a:r>
              <a:rPr lang="en-US" altLang="ko-KR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input</a:t>
            </a:r>
            <a:r>
              <a:rPr lang="ko-KR" altLang="en-US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되는 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   w</a:t>
            </a:r>
            <a:r>
              <a:rPr lang="ko-KR" altLang="en-US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가 서로 영향을 끼치면 안되기</a:t>
            </a:r>
            <a:r>
              <a:rPr lang="en-US" altLang="ko-KR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lang="ko-KR" altLang="en-US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때문에</a:t>
            </a:r>
          </a:p>
          <a:p>
            <a:pPr marL="285750" indent="-285750">
              <a:lnSpc>
                <a:spcPct val="200000"/>
              </a:lnSpc>
              <a:buFont typeface="Wingdings"/>
              <a:buChar char="§"/>
              <a:defRPr/>
            </a:pPr>
            <a:r>
              <a:rPr lang="en-US" altLang="ko-KR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Normalization</a:t>
            </a:r>
            <a:r>
              <a:rPr lang="ko-KR" altLang="en-US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lang="ko-KR" altLang="en-US" sz="1000" b="1" kern="1200" dirty="0" err="1">
                <a:solidFill>
                  <a:schemeClr val="tx1"/>
                </a:solidFill>
                <a:latin typeface="+mj-ea"/>
                <a:ea typeface="+mn-ea"/>
                <a:cs typeface="+mn-cs"/>
              </a:rPr>
              <a:t>할때마다</a:t>
            </a:r>
            <a:r>
              <a:rPr lang="ko-KR" altLang="en-US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다른 </a:t>
            </a:r>
            <a:r>
              <a:rPr lang="en-US" altLang="ko-KR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w</a:t>
            </a:r>
            <a:r>
              <a:rPr lang="ko-KR" altLang="en-US" sz="10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가 기여함</a:t>
            </a:r>
          </a:p>
          <a:p>
            <a:pPr lvl="0">
              <a:defRPr/>
            </a:pPr>
            <a:r>
              <a:rPr lang="en-US" altLang="ko-KR" dirty="0"/>
              <a:t>=========================================</a:t>
            </a:r>
          </a:p>
          <a:p>
            <a:pPr lvl="0">
              <a:defRPr/>
            </a:pPr>
            <a:r>
              <a:rPr lang="en-US" altLang="ko-KR" dirty="0"/>
              <a:t>Statistics? </a:t>
            </a:r>
            <a:r>
              <a:rPr lang="ko-KR" altLang="en-US" dirty="0"/>
              <a:t>평균과</a:t>
            </a:r>
            <a:r>
              <a:rPr lang="en-US" altLang="ko-KR" dirty="0"/>
              <a:t>(mean)</a:t>
            </a:r>
            <a:r>
              <a:rPr lang="ko-KR" altLang="en-US" baseline="0" dirty="0"/>
              <a:t> 분산</a:t>
            </a:r>
            <a:r>
              <a:rPr lang="en-US" altLang="ko-KR" baseline="0" dirty="0"/>
              <a:t>(variance)</a:t>
            </a:r>
            <a:r>
              <a:rPr lang="ko-KR" altLang="en-US" baseline="0" dirty="0"/>
              <a:t>라고 생각하면 됨</a:t>
            </a:r>
            <a:r>
              <a:rPr lang="en-US" altLang="ko-KR" baseline="0" dirty="0"/>
              <a:t>!</a:t>
            </a:r>
          </a:p>
          <a:p>
            <a:pPr lvl="0"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μ(x)σ(x))(x−μ(x)σ(x))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이미지의 스타일을 빼준 것이고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σ(y)(x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μ(x)σ(x))+μ(y)σ(y)(x−μ(x)σ(x))+μ(y)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이미지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스타일을 입혀준 것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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이건 전부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feature space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상에서 이루어진다는 것</a:t>
            </a:r>
          </a:p>
          <a:p>
            <a:pPr lvl="0"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=============================================</a:t>
            </a:r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Adain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dirty="0">
                <a:latin typeface="Arial"/>
                <a:cs typeface="Arial"/>
              </a:rPr>
              <a:t>각 채널 단위로 정규화를 수행한 뒤에 별도의 스타일 정보를 입력 받아서 </a:t>
            </a:r>
            <a:r>
              <a:rPr lang="en-US" altLang="ko-KR" sz="1200" b="1" dirty="0">
                <a:latin typeface="Arial"/>
                <a:cs typeface="Arial"/>
              </a:rPr>
              <a:t>feature</a:t>
            </a:r>
            <a:r>
              <a:rPr lang="ko-KR" altLang="en-US" sz="1200" b="1" dirty="0">
                <a:latin typeface="Arial"/>
                <a:cs typeface="Arial"/>
              </a:rPr>
              <a:t>상의 </a:t>
            </a:r>
            <a:r>
              <a:rPr lang="en-US" altLang="ko-KR" sz="1200" b="1" dirty="0">
                <a:latin typeface="Arial"/>
                <a:cs typeface="Arial"/>
              </a:rPr>
              <a:t>statistics</a:t>
            </a:r>
            <a:r>
              <a:rPr lang="ko-KR" altLang="en-US" sz="1200" b="1" dirty="0">
                <a:latin typeface="Arial"/>
                <a:cs typeface="Arial"/>
              </a:rPr>
              <a:t>을 바꾸는 방식 </a:t>
            </a:r>
          </a:p>
          <a:p>
            <a:pPr lvl="0"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밖으로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빼주는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noise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사람마다 확률적인 특정 특징을 말하는 것인데 이것을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안에서 해주면 확률적인 특징이 고정된 상태로 학습이 되므로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빼줌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Noise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벡터를 만들어서 각각의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 포함될 수 있게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해줌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(Noise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 역시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affine transformation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거치도록 만들어 적용될 수 있게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>
              <a:defRPr/>
            </a:pP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블럭마다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번씩 노이즈가 들어갈 수 있게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해줌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adain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적용될 수 있게</a:t>
            </a:r>
          </a:p>
          <a:p>
            <a:pPr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</a:t>
            </a:r>
          </a:p>
          <a:p>
            <a:pPr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사람의 얼굴에는 주근깨나 머리카락의 위치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얼굴 이미지를 좀 더 사실적이고 다양하게 만드는 작고 확률적인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(stochastic)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부분들이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pPr lvl="0"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CD05B2-E88E-49D1-8365-24EFD2D82DAE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2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9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8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3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FE011D-2D8B-4567-A51C-11A2C435D972}"/>
              </a:ext>
            </a:extLst>
          </p:cNvPr>
          <p:cNvGrpSpPr/>
          <p:nvPr/>
        </p:nvGrpSpPr>
        <p:grpSpPr>
          <a:xfrm>
            <a:off x="4992539" y="1689665"/>
            <a:ext cx="2206921" cy="1978314"/>
            <a:chOff x="4430099" y="1743232"/>
            <a:chExt cx="3449276" cy="3091978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4755175" y="2149160"/>
              <a:ext cx="3124200" cy="2686050"/>
            </a:xfrm>
            <a:custGeom>
              <a:avLst/>
              <a:gdLst>
                <a:gd name="connsiteX0" fmla="*/ 3009900 w 3190875"/>
                <a:gd name="connsiteY0" fmla="*/ 0 h 2752725"/>
                <a:gd name="connsiteX1" fmla="*/ 3009900 w 3190875"/>
                <a:gd name="connsiteY1" fmla="*/ 0 h 2752725"/>
                <a:gd name="connsiteX2" fmla="*/ 3190875 w 3190875"/>
                <a:gd name="connsiteY2" fmla="*/ 2752725 h 2752725"/>
                <a:gd name="connsiteX3" fmla="*/ 0 w 3190875"/>
                <a:gd name="connsiteY3" fmla="*/ 2562225 h 2752725"/>
                <a:gd name="connsiteX4" fmla="*/ 3009900 w 3190875"/>
                <a:gd name="connsiteY4" fmla="*/ 0 h 2752725"/>
                <a:gd name="connsiteX0" fmla="*/ 3009900 w 3124200"/>
                <a:gd name="connsiteY0" fmla="*/ 0 h 2686050"/>
                <a:gd name="connsiteX1" fmla="*/ 3009900 w 3124200"/>
                <a:gd name="connsiteY1" fmla="*/ 0 h 2686050"/>
                <a:gd name="connsiteX2" fmla="*/ 3124200 w 3124200"/>
                <a:gd name="connsiteY2" fmla="*/ 2686050 h 2686050"/>
                <a:gd name="connsiteX3" fmla="*/ 0 w 3124200"/>
                <a:gd name="connsiteY3" fmla="*/ 2562225 h 2686050"/>
                <a:gd name="connsiteX4" fmla="*/ 3009900 w 3124200"/>
                <a:gd name="connsiteY4" fmla="*/ 0 h 26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200" h="2686050">
                  <a:moveTo>
                    <a:pt x="3009900" y="0"/>
                  </a:moveTo>
                  <a:lnTo>
                    <a:pt x="3009900" y="0"/>
                  </a:lnTo>
                  <a:lnTo>
                    <a:pt x="3124200" y="2686050"/>
                  </a:lnTo>
                  <a:lnTo>
                    <a:pt x="0" y="2562225"/>
                  </a:lnTo>
                  <a:lnTo>
                    <a:pt x="3009900" y="0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430099" y="1743232"/>
              <a:ext cx="3331802" cy="2965136"/>
            </a:xfrm>
            <a:prstGeom prst="rect">
              <a:avLst/>
            </a:prstGeom>
            <a:solidFill>
              <a:srgbClr val="FAF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8AD4472-2DA4-4D9A-BB58-FFFC11F2A642}"/>
              </a:ext>
            </a:extLst>
          </p:cNvPr>
          <p:cNvSpPr/>
          <p:nvPr/>
        </p:nvSpPr>
        <p:spPr>
          <a:xfrm rot="1856732">
            <a:off x="5742002" y="1447635"/>
            <a:ext cx="632833" cy="484056"/>
          </a:xfrm>
          <a:custGeom>
            <a:avLst/>
            <a:gdLst>
              <a:gd name="connsiteX0" fmla="*/ 859934 w 1317158"/>
              <a:gd name="connsiteY0" fmla="*/ 79044 h 1000790"/>
              <a:gd name="connsiteX1" fmla="*/ 564659 w 1317158"/>
              <a:gd name="connsiteY1" fmla="*/ 336219 h 1000790"/>
              <a:gd name="connsiteX2" fmla="*/ 383684 w 1317158"/>
              <a:gd name="connsiteY2" fmla="*/ 450519 h 1000790"/>
              <a:gd name="connsiteX3" fmla="*/ 59834 w 1317158"/>
              <a:gd name="connsiteY3" fmla="*/ 602919 h 1000790"/>
              <a:gd name="connsiteX4" fmla="*/ 2684 w 1317158"/>
              <a:gd name="connsiteY4" fmla="*/ 707694 h 1000790"/>
              <a:gd name="connsiteX5" fmla="*/ 97934 w 1317158"/>
              <a:gd name="connsiteY5" fmla="*/ 688644 h 1000790"/>
              <a:gd name="connsiteX6" fmla="*/ 88409 w 1317158"/>
              <a:gd name="connsiteY6" fmla="*/ 793419 h 1000790"/>
              <a:gd name="connsiteX7" fmla="*/ 126509 w 1317158"/>
              <a:gd name="connsiteY7" fmla="*/ 831519 h 1000790"/>
              <a:gd name="connsiteX8" fmla="*/ 126509 w 1317158"/>
              <a:gd name="connsiteY8" fmla="*/ 945819 h 1000790"/>
              <a:gd name="connsiteX9" fmla="*/ 202709 w 1317158"/>
              <a:gd name="connsiteY9" fmla="*/ 936294 h 1000790"/>
              <a:gd name="connsiteX10" fmla="*/ 250334 w 1317158"/>
              <a:gd name="connsiteY10" fmla="*/ 993444 h 1000790"/>
              <a:gd name="connsiteX11" fmla="*/ 555134 w 1317158"/>
              <a:gd name="connsiteY11" fmla="*/ 745794 h 1000790"/>
              <a:gd name="connsiteX12" fmla="*/ 1002809 w 1317158"/>
              <a:gd name="connsiteY12" fmla="*/ 517194 h 1000790"/>
              <a:gd name="connsiteX13" fmla="*/ 1202834 w 1317158"/>
              <a:gd name="connsiteY13" fmla="*/ 269544 h 1000790"/>
              <a:gd name="connsiteX14" fmla="*/ 1317134 w 1317158"/>
              <a:gd name="connsiteY14" fmla="*/ 164769 h 1000790"/>
              <a:gd name="connsiteX15" fmla="*/ 1212359 w 1317158"/>
              <a:gd name="connsiteY15" fmla="*/ 88569 h 1000790"/>
              <a:gd name="connsiteX16" fmla="*/ 1136159 w 1317158"/>
              <a:gd name="connsiteY16" fmla="*/ 50469 h 1000790"/>
              <a:gd name="connsiteX17" fmla="*/ 1136159 w 1317158"/>
              <a:gd name="connsiteY17" fmla="*/ 2844 h 1000790"/>
              <a:gd name="connsiteX18" fmla="*/ 1021859 w 1317158"/>
              <a:gd name="connsiteY18" fmla="*/ 12369 h 1000790"/>
              <a:gd name="connsiteX19" fmla="*/ 859934 w 1317158"/>
              <a:gd name="connsiteY19" fmla="*/ 79044 h 100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7158" h="1000790">
                <a:moveTo>
                  <a:pt x="859934" y="79044"/>
                </a:moveTo>
                <a:cubicBezTo>
                  <a:pt x="783734" y="133019"/>
                  <a:pt x="644034" y="274307"/>
                  <a:pt x="564659" y="336219"/>
                </a:cubicBezTo>
                <a:cubicBezTo>
                  <a:pt x="485284" y="398131"/>
                  <a:pt x="467821" y="406069"/>
                  <a:pt x="383684" y="450519"/>
                </a:cubicBezTo>
                <a:cubicBezTo>
                  <a:pt x="299546" y="494969"/>
                  <a:pt x="123334" y="560057"/>
                  <a:pt x="59834" y="602919"/>
                </a:cubicBezTo>
                <a:cubicBezTo>
                  <a:pt x="-3666" y="645782"/>
                  <a:pt x="-3666" y="693406"/>
                  <a:pt x="2684" y="707694"/>
                </a:cubicBezTo>
                <a:cubicBezTo>
                  <a:pt x="9034" y="721982"/>
                  <a:pt x="83647" y="674357"/>
                  <a:pt x="97934" y="688644"/>
                </a:cubicBezTo>
                <a:cubicBezTo>
                  <a:pt x="112221" y="702931"/>
                  <a:pt x="88409" y="793419"/>
                  <a:pt x="88409" y="793419"/>
                </a:cubicBezTo>
                <a:cubicBezTo>
                  <a:pt x="93171" y="817231"/>
                  <a:pt x="120159" y="806119"/>
                  <a:pt x="126509" y="831519"/>
                </a:cubicBezTo>
                <a:cubicBezTo>
                  <a:pt x="132859" y="856919"/>
                  <a:pt x="113809" y="928357"/>
                  <a:pt x="126509" y="945819"/>
                </a:cubicBezTo>
                <a:cubicBezTo>
                  <a:pt x="139209" y="963282"/>
                  <a:pt x="182071" y="928357"/>
                  <a:pt x="202709" y="936294"/>
                </a:cubicBezTo>
                <a:cubicBezTo>
                  <a:pt x="223346" y="944232"/>
                  <a:pt x="191597" y="1025194"/>
                  <a:pt x="250334" y="993444"/>
                </a:cubicBezTo>
                <a:cubicBezTo>
                  <a:pt x="309071" y="961694"/>
                  <a:pt x="429722" y="825169"/>
                  <a:pt x="555134" y="745794"/>
                </a:cubicBezTo>
                <a:cubicBezTo>
                  <a:pt x="680546" y="666419"/>
                  <a:pt x="894859" y="596569"/>
                  <a:pt x="1002809" y="517194"/>
                </a:cubicBezTo>
                <a:cubicBezTo>
                  <a:pt x="1110759" y="437819"/>
                  <a:pt x="1150447" y="328281"/>
                  <a:pt x="1202834" y="269544"/>
                </a:cubicBezTo>
                <a:cubicBezTo>
                  <a:pt x="1255221" y="210807"/>
                  <a:pt x="1315547" y="194931"/>
                  <a:pt x="1317134" y="164769"/>
                </a:cubicBezTo>
                <a:cubicBezTo>
                  <a:pt x="1318721" y="134607"/>
                  <a:pt x="1242522" y="107619"/>
                  <a:pt x="1212359" y="88569"/>
                </a:cubicBezTo>
                <a:cubicBezTo>
                  <a:pt x="1182197" y="69519"/>
                  <a:pt x="1148859" y="64756"/>
                  <a:pt x="1136159" y="50469"/>
                </a:cubicBezTo>
                <a:cubicBezTo>
                  <a:pt x="1123459" y="36181"/>
                  <a:pt x="1155209" y="9194"/>
                  <a:pt x="1136159" y="2844"/>
                </a:cubicBezTo>
                <a:cubicBezTo>
                  <a:pt x="1117109" y="-3506"/>
                  <a:pt x="1063134" y="1257"/>
                  <a:pt x="1021859" y="12369"/>
                </a:cubicBezTo>
                <a:cubicBezTo>
                  <a:pt x="980584" y="23481"/>
                  <a:pt x="936134" y="25069"/>
                  <a:pt x="859934" y="79044"/>
                </a:cubicBezTo>
                <a:close/>
              </a:path>
            </a:pathLst>
          </a:cu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94B59-CA38-4DCB-BB12-9A0585930F17}"/>
              </a:ext>
            </a:extLst>
          </p:cNvPr>
          <p:cNvSpPr txBox="1"/>
          <p:nvPr/>
        </p:nvSpPr>
        <p:spPr>
          <a:xfrm>
            <a:off x="2395187" y="4082562"/>
            <a:ext cx="7791796" cy="810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b="1" i="1" dirty="0"/>
              <a:t>Analyzing and Improving the Image Quality of </a:t>
            </a:r>
            <a:r>
              <a:rPr lang="en-US" altLang="ko-KR" sz="2200" b="1" i="1" dirty="0" err="1"/>
              <a:t>StyleGAN</a:t>
            </a: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1500" kern="0" dirty="0">
                <a:solidFill>
                  <a:prstClr val="white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Team </a:t>
            </a:r>
            <a:r>
              <a:rPr lang="ko-KR" altLang="en-US" sz="1500" kern="0" dirty="0" err="1">
                <a:solidFill>
                  <a:prstClr val="white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연어유희</a:t>
            </a:r>
            <a:endParaRPr lang="en-US" altLang="ko-KR" sz="1500" kern="0" dirty="0">
              <a:solidFill>
                <a:prstClr val="white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693E7F6-386E-40FF-8104-21C6E5A566BE}"/>
              </a:ext>
            </a:extLst>
          </p:cNvPr>
          <p:cNvSpPr/>
          <p:nvPr/>
        </p:nvSpPr>
        <p:spPr>
          <a:xfrm>
            <a:off x="5447408" y="2059949"/>
            <a:ext cx="1222019" cy="1222019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53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</a:t>
              </a: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 Architecture – </a:t>
              </a:r>
              <a:r>
                <a:rPr lang="en-US" altLang="ko-KR" sz="2000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Stochastic Variation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21902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94810" y="1273001"/>
            <a:ext cx="4922275" cy="4666341"/>
            <a:chOff x="946445" y="1273000"/>
            <a:chExt cx="4367527" cy="466634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75972B-1FC0-4316-8E0F-FB660179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445" y="1273000"/>
              <a:ext cx="3791943" cy="4666341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3870251" y="1892595"/>
              <a:ext cx="467833" cy="3147221"/>
            </a:xfrm>
            <a:prstGeom prst="fram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4516530" y="2995613"/>
              <a:ext cx="797442" cy="36150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493186" y="2328531"/>
            <a:ext cx="4759497" cy="1888336"/>
            <a:chOff x="5942683" y="5372460"/>
            <a:chExt cx="5358809" cy="93229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5942683" y="5372460"/>
              <a:ext cx="5358809" cy="932294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85119" y="5488056"/>
              <a:ext cx="4960831" cy="61319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Stochastic Variation (</a:t>
              </a: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확률론적 변이</a:t>
              </a:r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7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다양한 </a:t>
              </a:r>
              <a:r>
                <a:rPr lang="ko-KR" altLang="en-US" sz="1700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확률적인 측면</a:t>
              </a:r>
              <a:r>
                <a:rPr lang="ko-KR" altLang="en-US" sz="17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을 컨트롤 할 수 있게 해줌</a:t>
              </a:r>
              <a:endParaRPr lang="en-US" altLang="ko-KR" sz="1700" dirty="0"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7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     ex) </a:t>
              </a:r>
              <a:r>
                <a:rPr lang="ko-KR" altLang="en-US" sz="17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주근깨</a:t>
              </a:r>
              <a:r>
                <a:rPr lang="en-US" altLang="ko-KR" sz="17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7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머리카락의 배치</a:t>
              </a:r>
              <a:r>
                <a:rPr lang="en-US" altLang="ko-KR" sz="17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7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여드름 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07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</a:t>
              </a: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 Architecture – </a:t>
              </a:r>
              <a:r>
                <a:rPr lang="en-US" altLang="ko-KR" sz="2000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Stochastic Variation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2" y="6075937"/>
            <a:ext cx="630459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73981" y="1003810"/>
            <a:ext cx="4406028" cy="124200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Stochastic Variation (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확률론적 변이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다양한 </a:t>
            </a:r>
            <a:r>
              <a:rPr lang="ko-KR" altLang="en-US" sz="17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확률적인 측면</a:t>
            </a:r>
            <a:r>
              <a:rPr lang="ko-KR" altLang="en-US" sz="1700" dirty="0"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을 컨트롤 할 수 있게 해줌</a:t>
            </a:r>
            <a:endParaRPr lang="en-US" altLang="ko-KR" sz="1700" dirty="0">
              <a:latin typeface="Arial" panose="020B0604020202020204" pitchFamily="34" charset="0"/>
              <a:ea typeface="휴먼매직체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     ex) </a:t>
            </a:r>
            <a:r>
              <a:rPr lang="ko-KR" altLang="en-US" sz="1700" dirty="0"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주근깨</a:t>
            </a:r>
            <a:r>
              <a:rPr lang="en-US" altLang="ko-KR" sz="1700" dirty="0"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700" dirty="0"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머리카락의 배치</a:t>
            </a:r>
            <a:r>
              <a:rPr lang="en-US" altLang="ko-KR" sz="1700" dirty="0"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700" dirty="0">
                <a:latin typeface="Arial" panose="020B0604020202020204" pitchFamily="34" charset="0"/>
                <a:ea typeface="휴먼매직체" panose="02030504000101010101" pitchFamily="18" charset="-127"/>
                <a:cs typeface="Arial" panose="020B0604020202020204" pitchFamily="34" charset="0"/>
              </a:rPr>
              <a:t>여드름 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30" y="2303791"/>
            <a:ext cx="5530611" cy="39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8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  Architecture – </a:t>
              </a:r>
              <a:r>
                <a:rPr lang="en-US" altLang="ko-KR" sz="2000" i="1" ker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Mixing Regularization</a:t>
              </a:r>
              <a:endParaRPr lang="en-US" altLang="ko-KR" sz="2000" b="1" i="1" ker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163" y="1159592"/>
            <a:ext cx="6732472" cy="2954486"/>
          </a:xfrm>
          <a:prstGeom prst="rect">
            <a:avLst/>
          </a:prstGeom>
        </p:spPr>
      </p:pic>
      <p:pic>
        <p:nvPicPr>
          <p:cNvPr id="4098" name="Picture 2" descr="search-question-transation-language-icon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43698" y="4387268"/>
            <a:ext cx="496231" cy="49623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39929" y="4510978"/>
            <a:ext cx="8889897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>
                <a:latin typeface="Arial"/>
                <a:cs typeface="Arial"/>
              </a:rPr>
              <a:t>인접한 </a:t>
            </a:r>
            <a:r>
              <a:rPr lang="en-US" altLang="ko-KR" sz="1700" b="1">
                <a:latin typeface="Arial"/>
                <a:cs typeface="Arial"/>
              </a:rPr>
              <a:t>layer </a:t>
            </a:r>
            <a:r>
              <a:rPr lang="ko-KR" altLang="en-US" sz="1700" b="1">
                <a:latin typeface="Arial"/>
                <a:cs typeface="Arial"/>
              </a:rPr>
              <a:t>간의 </a:t>
            </a:r>
            <a:r>
              <a:rPr lang="en-US" altLang="ko-KR" sz="1700" b="1">
                <a:latin typeface="Arial"/>
                <a:cs typeface="Arial"/>
              </a:rPr>
              <a:t>style </a:t>
            </a:r>
            <a:r>
              <a:rPr lang="ko-KR" altLang="en-US" sz="1700" b="1">
                <a:latin typeface="Arial"/>
                <a:cs typeface="Arial"/>
              </a:rPr>
              <a:t>상관관계를 줄여 나가는 것</a:t>
            </a:r>
          </a:p>
          <a:p>
            <a:pPr lvl="0">
              <a:defRPr/>
            </a:pPr>
            <a:endParaRPr lang="en-US" altLang="ko-KR" sz="1700" b="1">
              <a:latin typeface="Arial"/>
              <a:cs typeface="Arial"/>
            </a:endParaRPr>
          </a:p>
          <a:p>
            <a:pPr lvl="0">
              <a:defRPr/>
            </a:pPr>
            <a:r>
              <a:rPr lang="en-US" altLang="ko-KR" sz="1700" b="1">
                <a:latin typeface="Arial"/>
                <a:cs typeface="Arial"/>
              </a:rPr>
              <a:t>-</a:t>
            </a:r>
            <a:r>
              <a:rPr lang="ko-KR" altLang="en-US" sz="1700" b="1">
                <a:latin typeface="Arial"/>
                <a:cs typeface="Arial"/>
              </a:rPr>
              <a:t> 각각의 스타일이 잘 </a:t>
            </a:r>
            <a:r>
              <a:rPr lang="en-US" altLang="ko-KR" sz="1700" b="1">
                <a:latin typeface="Arial"/>
                <a:cs typeface="Arial"/>
              </a:rPr>
              <a:t>localize</a:t>
            </a:r>
            <a:r>
              <a:rPr lang="ko-KR" altLang="en-US" sz="1700" b="1">
                <a:latin typeface="Arial"/>
                <a:cs typeface="Arial"/>
              </a:rPr>
              <a:t>되어서 다른 </a:t>
            </a:r>
            <a:r>
              <a:rPr lang="en-US" altLang="ko-KR" sz="1700" b="1">
                <a:latin typeface="Arial"/>
                <a:cs typeface="Arial"/>
              </a:rPr>
              <a:t>layer</a:t>
            </a:r>
            <a:r>
              <a:rPr lang="ko-KR" altLang="en-US" sz="1700" b="1">
                <a:latin typeface="Arial"/>
                <a:cs typeface="Arial"/>
              </a:rPr>
              <a:t>에 관여하지 않도록</a:t>
            </a:r>
            <a:endParaRPr lang="en-US" altLang="ko-KR" sz="1700" b="1">
              <a:latin typeface="Arial"/>
              <a:cs typeface="Arial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373478" y="1049993"/>
            <a:ext cx="2319623" cy="3460986"/>
            <a:chOff x="2267556" y="1038909"/>
            <a:chExt cx="4017944" cy="50565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l="30250"/>
            <a:stretch>
              <a:fillRect/>
            </a:stretch>
          </p:blipFill>
          <p:spPr>
            <a:xfrm>
              <a:off x="2267556" y="1038909"/>
              <a:ext cx="4017944" cy="5056547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3331438" y="1291611"/>
              <a:ext cx="2272409" cy="4415168"/>
              <a:chOff x="3331436" y="1291608"/>
              <a:chExt cx="2272409" cy="4415168"/>
            </a:xfrm>
          </p:grpSpPr>
          <p:sp>
            <p:nvSpPr>
              <p:cNvPr id="14" name="사각형: 둥근 모서리 13"/>
              <p:cNvSpPr/>
              <p:nvPr/>
            </p:nvSpPr>
            <p:spPr>
              <a:xfrm>
                <a:off x="3800213" y="1551963"/>
                <a:ext cx="1803633" cy="1728132"/>
              </a:xfrm>
              <a:prstGeom prst="roundRect">
                <a:avLst>
                  <a:gd name="adj" fmla="val 16667"/>
                </a:avLst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" name="사각형: 둥근 모서리 14"/>
              <p:cNvSpPr/>
              <p:nvPr/>
            </p:nvSpPr>
            <p:spPr>
              <a:xfrm>
                <a:off x="3800212" y="3428999"/>
                <a:ext cx="1803633" cy="1965121"/>
              </a:xfrm>
              <a:prstGeom prst="roundRect">
                <a:avLst>
                  <a:gd name="adj" fmla="val 16667"/>
                </a:avLst>
              </a:prstGeom>
              <a:solidFill>
                <a:srgbClr val="0070C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3481422" y="1291608"/>
                <a:ext cx="780145" cy="581903"/>
                <a:chOff x="7164197" y="1228771"/>
                <a:chExt cx="668693" cy="581903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164197" y="1228771"/>
                  <a:ext cx="478173" cy="534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b="1">
                      <a:solidFill>
                        <a:srgbClr val="FF0000"/>
                      </a:solidFill>
                      <a:latin typeface="+mj-lt"/>
                    </a:rPr>
                    <a:t>W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479877" y="1416550"/>
                  <a:ext cx="353013" cy="3941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200" b="1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3331436" y="5178879"/>
                <a:ext cx="644937" cy="527897"/>
                <a:chOff x="7014208" y="1212958"/>
                <a:chExt cx="644937" cy="527897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7014208" y="1212958"/>
                  <a:ext cx="478173" cy="527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b="1">
                      <a:solidFill>
                        <a:srgbClr val="0070C0"/>
                      </a:solidFill>
                      <a:latin typeface="+mj-lt"/>
                    </a:rPr>
                    <a:t>W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443132" y="1363369"/>
                  <a:ext cx="21601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200" b="1">
                      <a:solidFill>
                        <a:srgbClr val="0070C0"/>
                      </a:solidFill>
                    </a:rPr>
                    <a:t>2</a:t>
                  </a:r>
                  <a:endParaRPr lang="ko-KR" altLang="en-US" b="1">
                    <a:solidFill>
                      <a:srgbClr val="0070C0"/>
                    </a:solidFill>
                  </a:endParaRPr>
                </a:p>
              </p:txBody>
            </p:sp>
          </p:grpSp>
        </p:grpSp>
      </p:grpSp>
      <p:sp>
        <p:nvSpPr>
          <p:cNvPr id="4099" name="TextBox 4"/>
          <p:cNvSpPr txBox="1"/>
          <p:nvPr/>
        </p:nvSpPr>
        <p:spPr>
          <a:xfrm>
            <a:off x="1381175" y="5536501"/>
            <a:ext cx="2476398" cy="344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Arial"/>
                <a:cs typeface="Arial"/>
              </a:rPr>
              <a:t>crossover point </a:t>
            </a:r>
            <a:r>
              <a:rPr lang="ko-KR" altLang="en-US" sz="1700" b="1">
                <a:latin typeface="Arial"/>
                <a:cs typeface="Arial"/>
              </a:rPr>
              <a:t>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</a:t>
              </a: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 </a:t>
              </a:r>
              <a:r>
                <a:rPr lang="ko-KR" altLang="en-US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한계점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A01CD0-2A0F-420B-ACAC-54CDEBA0E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84" y="1044044"/>
            <a:ext cx="7456239" cy="22186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2955" y="1798023"/>
            <a:ext cx="3867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1) blob-like artifact 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발생 </a:t>
            </a:r>
            <a:endParaRPr lang="en-US" altLang="ko-K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886162-692E-4202-BC4B-ED776DA05105}"/>
              </a:ext>
            </a:extLst>
          </p:cNvPr>
          <p:cNvGrpSpPr/>
          <p:nvPr/>
        </p:nvGrpSpPr>
        <p:grpSpPr>
          <a:xfrm>
            <a:off x="6440531" y="3089653"/>
            <a:ext cx="5370046" cy="974691"/>
            <a:chOff x="880029" y="4183791"/>
            <a:chExt cx="6857202" cy="13859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BC3C5E-D6F5-4CA4-926B-E45004D38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029" y="4183791"/>
              <a:ext cx="6857202" cy="1385902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FAE3B9F-5B50-4814-916A-9762071C7052}"/>
                </a:ext>
              </a:extLst>
            </p:cNvPr>
            <p:cNvSpPr/>
            <p:nvPr/>
          </p:nvSpPr>
          <p:spPr>
            <a:xfrm>
              <a:off x="3557116" y="4491613"/>
              <a:ext cx="2080009" cy="391886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6762083-350D-4CF0-A2F0-17D91EE98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069" y="3906419"/>
            <a:ext cx="3745982" cy="2508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30FF20-EB4A-49B6-82D7-F7C10780005A}"/>
              </a:ext>
            </a:extLst>
          </p:cNvPr>
          <p:cNvSpPr txBox="1"/>
          <p:nvPr/>
        </p:nvSpPr>
        <p:spPr>
          <a:xfrm>
            <a:off x="5483855" y="4922097"/>
            <a:ext cx="50535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2) phase artifact (fixed position)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2AF8E4E-A866-4F07-8B62-B7970145E17F}"/>
              </a:ext>
            </a:extLst>
          </p:cNvPr>
          <p:cNvSpPr/>
          <p:nvPr/>
        </p:nvSpPr>
        <p:spPr>
          <a:xfrm>
            <a:off x="3647359" y="5858190"/>
            <a:ext cx="1025126" cy="217747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46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</a:t>
              </a:r>
              <a:r>
                <a:rPr lang="ko-KR" altLang="en-US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등장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2050" name="Picture 2" descr="search-icon-communicate-content-creator-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2" y="1281882"/>
            <a:ext cx="685864" cy="6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88052" y="1362075"/>
            <a:ext cx="917257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이전과 마찬가지로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매핑 네트워크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를 사용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기존 아키텍처의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문제점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지적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1)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blob-like artifact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발생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2)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phase artifact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발생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1511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910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701C20-19B8-4875-A53B-F04C1DD2C49D}"/>
              </a:ext>
            </a:extLst>
          </p:cNvPr>
          <p:cNvGrpSpPr/>
          <p:nvPr/>
        </p:nvGrpSpPr>
        <p:grpSpPr>
          <a:xfrm>
            <a:off x="1651745" y="5078437"/>
            <a:ext cx="9361070" cy="1280683"/>
            <a:chOff x="1219813" y="4791399"/>
            <a:chExt cx="9010584" cy="150390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119D5B6-5A11-41AE-A418-A21844B7F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813" y="4791399"/>
              <a:ext cx="4452222" cy="150390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634EF7B-0B40-48F7-ADCF-14D4DCCDA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2035" y="5343251"/>
              <a:ext cx="4558362" cy="94108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23674A-0271-4E25-8521-07166E87706A}"/>
              </a:ext>
            </a:extLst>
          </p:cNvPr>
          <p:cNvSpPr txBox="1"/>
          <p:nvPr/>
        </p:nvSpPr>
        <p:spPr>
          <a:xfrm>
            <a:off x="3099186" y="498880"/>
            <a:ext cx="386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1) blob-like artifact </a:t>
            </a:r>
            <a:r>
              <a: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발생</a:t>
            </a:r>
            <a:endParaRPr lang="en-US" altLang="ko-K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EB6206-5E91-4922-BAD7-D58176FC54B0}"/>
              </a:ext>
            </a:extLst>
          </p:cNvPr>
          <p:cNvSpPr txBox="1"/>
          <p:nvPr/>
        </p:nvSpPr>
        <p:spPr>
          <a:xfrm>
            <a:off x="1959321" y="4078205"/>
            <a:ext cx="7401050" cy="95615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- </a:t>
            </a:r>
            <a:r>
              <a:rPr lang="en-US" altLang="ko-KR" sz="2000" b="1" dirty="0" err="1">
                <a:latin typeface="+mn-ea"/>
                <a:cs typeface="Arial" panose="020B0604020202020204" pitchFamily="34" charset="0"/>
              </a:rPr>
              <a:t>AdaIN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이 </a:t>
            </a:r>
            <a:r>
              <a:rPr lang="ko-KR" altLang="en-US" sz="2000" b="1" dirty="0">
                <a:solidFill>
                  <a:schemeClr val="accent2"/>
                </a:solidFill>
                <a:latin typeface="+mn-ea"/>
                <a:cs typeface="Arial" panose="020B0604020202020204" pitchFamily="34" charset="0"/>
              </a:rPr>
              <a:t>원인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으로 추정</a:t>
            </a:r>
            <a:endParaRPr lang="en-US" altLang="ko-KR" sz="20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대략 </a:t>
            </a:r>
            <a:r>
              <a:rPr lang="en-US" altLang="ko-KR" sz="2000" b="1" dirty="0">
                <a:solidFill>
                  <a:schemeClr val="accent2"/>
                </a:solidFill>
                <a:latin typeface="+mn-ea"/>
                <a:cs typeface="Arial" panose="020B0604020202020204" pitchFamily="34" charset="0"/>
              </a:rPr>
              <a:t>64 x 64 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해상도에서부터 이러한 </a:t>
            </a: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artifact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가 보이기 시작</a:t>
            </a: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114F917-4EC9-4996-8DBA-724EB8C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39" y="1145004"/>
            <a:ext cx="10247721" cy="2890478"/>
          </a:xfrm>
          <a:prstGeom prst="rect">
            <a:avLst/>
          </a:prstGeom>
        </p:spPr>
      </p:pic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68BC19C9-3785-40DF-B4BA-D637A2E67A24}"/>
              </a:ext>
            </a:extLst>
          </p:cNvPr>
          <p:cNvSpPr/>
          <p:nvPr/>
        </p:nvSpPr>
        <p:spPr>
          <a:xfrm>
            <a:off x="2698257" y="2074516"/>
            <a:ext cx="523245" cy="500526"/>
          </a:xfrm>
          <a:prstGeom prst="donut">
            <a:avLst>
              <a:gd name="adj" fmla="val 8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5FA8021D-0613-4FA2-BA9A-6271E7F40CB0}"/>
              </a:ext>
            </a:extLst>
          </p:cNvPr>
          <p:cNvSpPr/>
          <p:nvPr/>
        </p:nvSpPr>
        <p:spPr>
          <a:xfrm>
            <a:off x="4698893" y="2032967"/>
            <a:ext cx="497454" cy="500526"/>
          </a:xfrm>
          <a:prstGeom prst="donut">
            <a:avLst>
              <a:gd name="adj" fmla="val 8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7B71140B-7B91-4BCE-B1AC-1FC1015052BA}"/>
              </a:ext>
            </a:extLst>
          </p:cNvPr>
          <p:cNvSpPr/>
          <p:nvPr/>
        </p:nvSpPr>
        <p:spPr>
          <a:xfrm>
            <a:off x="6746928" y="2015461"/>
            <a:ext cx="497454" cy="500526"/>
          </a:xfrm>
          <a:prstGeom prst="donut">
            <a:avLst>
              <a:gd name="adj" fmla="val 8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원형: 비어 있음 32">
            <a:extLst>
              <a:ext uri="{FF2B5EF4-FFF2-40B4-BE49-F238E27FC236}">
                <a16:creationId xmlns:a16="http://schemas.microsoft.com/office/drawing/2014/main" id="{3735AAD1-516B-4B20-9261-72C80157130C}"/>
              </a:ext>
            </a:extLst>
          </p:cNvPr>
          <p:cNvSpPr/>
          <p:nvPr/>
        </p:nvSpPr>
        <p:spPr>
          <a:xfrm>
            <a:off x="8674374" y="2002623"/>
            <a:ext cx="497454" cy="500526"/>
          </a:xfrm>
          <a:prstGeom prst="donut">
            <a:avLst>
              <a:gd name="adj" fmla="val 8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5895D32D-BF2F-488A-BB5F-9F6703B734E0}"/>
              </a:ext>
            </a:extLst>
          </p:cNvPr>
          <p:cNvSpPr/>
          <p:nvPr/>
        </p:nvSpPr>
        <p:spPr>
          <a:xfrm>
            <a:off x="10694581" y="2062373"/>
            <a:ext cx="497454" cy="500526"/>
          </a:xfrm>
          <a:prstGeom prst="donut">
            <a:avLst>
              <a:gd name="adj" fmla="val 8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9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910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3674A-0271-4E25-8521-07166E87706A}"/>
              </a:ext>
            </a:extLst>
          </p:cNvPr>
          <p:cNvSpPr txBox="1"/>
          <p:nvPr/>
        </p:nvSpPr>
        <p:spPr>
          <a:xfrm>
            <a:off x="3099186" y="498880"/>
            <a:ext cx="386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1) blob-like artifact </a:t>
            </a:r>
            <a:r>
              <a: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발생</a:t>
            </a:r>
            <a:endParaRPr lang="en-US" altLang="ko-K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1BE740-798F-45BD-8B2C-7B41B4216B3E}"/>
              </a:ext>
            </a:extLst>
          </p:cNvPr>
          <p:cNvGrpSpPr/>
          <p:nvPr/>
        </p:nvGrpSpPr>
        <p:grpSpPr>
          <a:xfrm>
            <a:off x="678137" y="1306663"/>
            <a:ext cx="4464518" cy="4519777"/>
            <a:chOff x="2763359" y="1283936"/>
            <a:chExt cx="5308499" cy="489229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22D2B4C-2E24-4662-B27F-B597BC0D5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359" y="1283936"/>
              <a:ext cx="5308499" cy="489229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DA6D4-46C1-4B90-9488-16C24AEE187D}"/>
                </a:ext>
              </a:extLst>
            </p:cNvPr>
            <p:cNvSpPr/>
            <p:nvPr/>
          </p:nvSpPr>
          <p:spPr>
            <a:xfrm>
              <a:off x="3525884" y="2922908"/>
              <a:ext cx="792479" cy="32221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57CE191-95EF-4537-9ACB-02FC899173E1}"/>
                </a:ext>
              </a:extLst>
            </p:cNvPr>
            <p:cNvSpPr/>
            <p:nvPr/>
          </p:nvSpPr>
          <p:spPr>
            <a:xfrm>
              <a:off x="6354968" y="2922907"/>
              <a:ext cx="1172503" cy="6530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ED63C5E7-9993-49ED-9562-2763ADB39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949" y="1325777"/>
            <a:ext cx="2392529" cy="27179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A4146A-9921-4CAF-8107-DB9245D9D1E0}"/>
              </a:ext>
            </a:extLst>
          </p:cNvPr>
          <p:cNvSpPr txBox="1"/>
          <p:nvPr/>
        </p:nvSpPr>
        <p:spPr>
          <a:xfrm>
            <a:off x="5311029" y="4337976"/>
            <a:ext cx="6534213" cy="141782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2"/>
                </a:solidFill>
                <a:latin typeface="+mn-ea"/>
                <a:cs typeface="Arial" panose="020B0604020202020204" pitchFamily="34" charset="0"/>
              </a:rPr>
              <a:t>원인</a:t>
            </a:r>
            <a:r>
              <a:rPr lang="en-US" altLang="ko-KR" sz="2000" b="1" dirty="0">
                <a:solidFill>
                  <a:schemeClr val="accent2"/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en-US" altLang="ko-KR" sz="2000" b="1" dirty="0" err="1">
                <a:solidFill>
                  <a:schemeClr val="accent2"/>
                </a:solidFill>
                <a:latin typeface="+mn-ea"/>
                <a:cs typeface="Arial" panose="020B0604020202020204" pitchFamily="34" charset="0"/>
              </a:rPr>
              <a:t>AdaIN</a:t>
            </a:r>
            <a:endParaRPr lang="en-US" altLang="ko-KR" sz="2000" b="1" dirty="0">
              <a:solidFill>
                <a:schemeClr val="accent2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각 </a:t>
            </a: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feature map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의 평균과 분산을 개별적으로</a:t>
            </a: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normalize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하여 서로 연관된 </a:t>
            </a:r>
            <a:r>
              <a:rPr lang="en-US" altLang="ko-KR" sz="2000" b="1" dirty="0">
                <a:latin typeface="+mn-ea"/>
                <a:cs typeface="Arial" panose="020B0604020202020204" pitchFamily="34" charset="0"/>
              </a:rPr>
              <a:t>feature</a:t>
            </a:r>
            <a:r>
              <a:rPr lang="ko-KR" altLang="en-US" sz="2000" b="1" dirty="0">
                <a:latin typeface="+mn-ea"/>
                <a:cs typeface="Arial" panose="020B0604020202020204" pitchFamily="34" charset="0"/>
              </a:rPr>
              <a:t>들의 정보가 소실될 수 있음</a:t>
            </a:r>
            <a:endParaRPr lang="en-US" altLang="ko-KR" sz="2000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5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3674A-0271-4E25-8521-07166E87706A}"/>
              </a:ext>
            </a:extLst>
          </p:cNvPr>
          <p:cNvSpPr txBox="1"/>
          <p:nvPr/>
        </p:nvSpPr>
        <p:spPr>
          <a:xfrm>
            <a:off x="3099186" y="498880"/>
            <a:ext cx="386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1) blob-like artifact </a:t>
            </a:r>
            <a:r>
              <a: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E74B2D-3204-4C6C-9734-2ACC31ABA1BB}"/>
              </a:ext>
            </a:extLst>
          </p:cNvPr>
          <p:cNvGrpSpPr/>
          <p:nvPr/>
        </p:nvGrpSpPr>
        <p:grpSpPr>
          <a:xfrm>
            <a:off x="776953" y="1251100"/>
            <a:ext cx="5680997" cy="4697836"/>
            <a:chOff x="1219813" y="1310522"/>
            <a:chExt cx="5862342" cy="46978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278AF7C-F2E6-4905-8632-629935773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813" y="1310522"/>
              <a:ext cx="5862342" cy="4697836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5E4D327-596D-470B-AE1C-6F60B3081BDB}"/>
                </a:ext>
              </a:extLst>
            </p:cNvPr>
            <p:cNvGrpSpPr/>
            <p:nvPr/>
          </p:nvGrpSpPr>
          <p:grpSpPr>
            <a:xfrm>
              <a:off x="2682799" y="1739837"/>
              <a:ext cx="350407" cy="3655674"/>
              <a:chOff x="2141301" y="1785799"/>
              <a:chExt cx="335337" cy="3498458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500EF3B-B454-479B-B361-FA134B91113F}"/>
                  </a:ext>
                </a:extLst>
              </p:cNvPr>
              <p:cNvGrpSpPr/>
              <p:nvPr/>
            </p:nvGrpSpPr>
            <p:grpSpPr>
              <a:xfrm>
                <a:off x="2173739" y="1785799"/>
                <a:ext cx="302899" cy="223628"/>
                <a:chOff x="7537638" y="2081349"/>
                <a:chExt cx="491665" cy="357051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5C80723E-5EE2-4FB9-BC3F-6418D1ECF051}"/>
                    </a:ext>
                  </a:extLst>
                </p:cNvPr>
                <p:cNvCxnSpPr/>
                <p:nvPr/>
              </p:nvCxnSpPr>
              <p:spPr>
                <a:xfrm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E728D7A3-5E32-4CAF-BE0D-60B8B6428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4AAFAA2-38CA-48B3-B014-248EE42CE80F}"/>
                  </a:ext>
                </a:extLst>
              </p:cNvPr>
              <p:cNvGrpSpPr/>
              <p:nvPr/>
            </p:nvGrpSpPr>
            <p:grpSpPr>
              <a:xfrm>
                <a:off x="2159726" y="2076532"/>
                <a:ext cx="302899" cy="223628"/>
                <a:chOff x="7537638" y="2081349"/>
                <a:chExt cx="491665" cy="357051"/>
              </a:xfrm>
            </p:grpSpPr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62C350D0-EF0A-48B5-ACF3-F455E94D75AA}"/>
                    </a:ext>
                  </a:extLst>
                </p:cNvPr>
                <p:cNvCxnSpPr/>
                <p:nvPr/>
              </p:nvCxnSpPr>
              <p:spPr>
                <a:xfrm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081B436-7B17-43DB-BADB-22921C8CF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88EC532-72B6-4DA3-B098-43C11DF79380}"/>
                  </a:ext>
                </a:extLst>
              </p:cNvPr>
              <p:cNvGrpSpPr/>
              <p:nvPr/>
            </p:nvGrpSpPr>
            <p:grpSpPr>
              <a:xfrm>
                <a:off x="2173739" y="2757373"/>
                <a:ext cx="302899" cy="223628"/>
                <a:chOff x="7537638" y="2081349"/>
                <a:chExt cx="491665" cy="357051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DE5C55F1-7FD9-4C15-A9B3-16F5EC11868D}"/>
                    </a:ext>
                  </a:extLst>
                </p:cNvPr>
                <p:cNvCxnSpPr/>
                <p:nvPr/>
              </p:nvCxnSpPr>
              <p:spPr>
                <a:xfrm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AEDCBD52-16F9-4B7E-8188-A5940C84F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209BE99-9193-470E-8EA9-BB117676A68D}"/>
                  </a:ext>
                </a:extLst>
              </p:cNvPr>
              <p:cNvGrpSpPr/>
              <p:nvPr/>
            </p:nvGrpSpPr>
            <p:grpSpPr>
              <a:xfrm>
                <a:off x="2141302" y="4370896"/>
                <a:ext cx="302899" cy="223628"/>
                <a:chOff x="7537638" y="2081349"/>
                <a:chExt cx="491665" cy="357051"/>
              </a:xfrm>
            </p:grpSpPr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CC462F0C-9B7C-4ADD-B4CC-B6A07AEDDF94}"/>
                    </a:ext>
                  </a:extLst>
                </p:cNvPr>
                <p:cNvCxnSpPr/>
                <p:nvPr/>
              </p:nvCxnSpPr>
              <p:spPr>
                <a:xfrm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4797EFE5-EABF-43EA-96CF-6C68E7ACD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5693A70-BCD4-4812-A47A-BE76AC902BD1}"/>
                  </a:ext>
                </a:extLst>
              </p:cNvPr>
              <p:cNvGrpSpPr/>
              <p:nvPr/>
            </p:nvGrpSpPr>
            <p:grpSpPr>
              <a:xfrm>
                <a:off x="2155315" y="4018112"/>
                <a:ext cx="302899" cy="223628"/>
                <a:chOff x="7537638" y="2081349"/>
                <a:chExt cx="491665" cy="357051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0743CD23-112E-4DCA-825A-40369E32FE4F}"/>
                    </a:ext>
                  </a:extLst>
                </p:cNvPr>
                <p:cNvCxnSpPr/>
                <p:nvPr/>
              </p:nvCxnSpPr>
              <p:spPr>
                <a:xfrm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074415-6D87-4E9A-8A51-B832125B8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F744EE9-7AA2-48D4-962E-33C5FD28E2BF}"/>
                  </a:ext>
                </a:extLst>
              </p:cNvPr>
              <p:cNvGrpSpPr/>
              <p:nvPr/>
            </p:nvGrpSpPr>
            <p:grpSpPr>
              <a:xfrm>
                <a:off x="2173739" y="3106448"/>
                <a:ext cx="302899" cy="223628"/>
                <a:chOff x="7537638" y="2081349"/>
                <a:chExt cx="491665" cy="357051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AA9F48BE-3CFA-4F2B-BB6C-E69CC7D176A6}"/>
                    </a:ext>
                  </a:extLst>
                </p:cNvPr>
                <p:cNvCxnSpPr/>
                <p:nvPr/>
              </p:nvCxnSpPr>
              <p:spPr>
                <a:xfrm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2DF20249-BA66-4DA7-87DE-AF9EED7F9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7C20C8E-9100-4076-A7BA-1B64B3692F6C}"/>
                  </a:ext>
                </a:extLst>
              </p:cNvPr>
              <p:cNvGrpSpPr/>
              <p:nvPr/>
            </p:nvGrpSpPr>
            <p:grpSpPr>
              <a:xfrm>
                <a:off x="2141301" y="5060629"/>
                <a:ext cx="302899" cy="223628"/>
                <a:chOff x="7537638" y="2081349"/>
                <a:chExt cx="491665" cy="357051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CA316D38-6D8A-4DD6-B7EC-8F1410BB06C6}"/>
                    </a:ext>
                  </a:extLst>
                </p:cNvPr>
                <p:cNvCxnSpPr/>
                <p:nvPr/>
              </p:nvCxnSpPr>
              <p:spPr>
                <a:xfrm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FC83A93B-0E62-45AB-A73D-49A3DB03C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37638" y="2081349"/>
                  <a:ext cx="491665" cy="3570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A860249-E78A-4B94-BEF3-FAC644D781A5}"/>
                </a:ext>
              </a:extLst>
            </p:cNvPr>
            <p:cNvGrpSpPr/>
            <p:nvPr/>
          </p:nvGrpSpPr>
          <p:grpSpPr>
            <a:xfrm>
              <a:off x="2985698" y="1678335"/>
              <a:ext cx="358092" cy="3762726"/>
              <a:chOff x="2444200" y="1724297"/>
              <a:chExt cx="342692" cy="3600906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ECD3078-3532-4FDF-9384-3E991F35BF2B}"/>
                  </a:ext>
                </a:extLst>
              </p:cNvPr>
              <p:cNvSpPr/>
              <p:nvPr/>
            </p:nvSpPr>
            <p:spPr>
              <a:xfrm>
                <a:off x="2476638" y="1724297"/>
                <a:ext cx="302899" cy="28513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316118-B368-4F7C-9C7B-941BAEB84D5A}"/>
                  </a:ext>
                </a:extLst>
              </p:cNvPr>
              <p:cNvSpPr/>
              <p:nvPr/>
            </p:nvSpPr>
            <p:spPr>
              <a:xfrm>
                <a:off x="2459369" y="2073276"/>
                <a:ext cx="302899" cy="28513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D46FF001-DB72-4C2D-9169-AC192C6BD712}"/>
                  </a:ext>
                </a:extLst>
              </p:cNvPr>
              <p:cNvSpPr/>
              <p:nvPr/>
            </p:nvSpPr>
            <p:spPr>
              <a:xfrm>
                <a:off x="2483993" y="2703131"/>
                <a:ext cx="302899" cy="28513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9BD19E65-E52D-40C4-8EC2-B14938519EF1}"/>
                  </a:ext>
                </a:extLst>
              </p:cNvPr>
              <p:cNvSpPr/>
              <p:nvPr/>
            </p:nvSpPr>
            <p:spPr>
              <a:xfrm>
                <a:off x="2459370" y="3071926"/>
                <a:ext cx="302899" cy="28513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4EA34B1-5104-4FEC-B984-D4430E8A8326}"/>
                  </a:ext>
                </a:extLst>
              </p:cNvPr>
              <p:cNvSpPr/>
              <p:nvPr/>
            </p:nvSpPr>
            <p:spPr>
              <a:xfrm>
                <a:off x="2483993" y="5040073"/>
                <a:ext cx="302899" cy="28513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9D648ED-C9B3-4F48-A79D-E017EA9DB968}"/>
                  </a:ext>
                </a:extLst>
              </p:cNvPr>
              <p:cNvSpPr/>
              <p:nvPr/>
            </p:nvSpPr>
            <p:spPr>
              <a:xfrm>
                <a:off x="2476638" y="3996850"/>
                <a:ext cx="302899" cy="28513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086D7BD-2422-4CD9-A216-54E98094567B}"/>
                  </a:ext>
                </a:extLst>
              </p:cNvPr>
              <p:cNvSpPr/>
              <p:nvPr/>
            </p:nvSpPr>
            <p:spPr>
              <a:xfrm>
                <a:off x="2444200" y="4340145"/>
                <a:ext cx="302899" cy="28513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9E6D5F9-BBD1-4510-8540-B519799F9E2B}"/>
              </a:ext>
            </a:extLst>
          </p:cNvPr>
          <p:cNvGrpSpPr/>
          <p:nvPr/>
        </p:nvGrpSpPr>
        <p:grpSpPr>
          <a:xfrm>
            <a:off x="6639295" y="2310761"/>
            <a:ext cx="5010150" cy="2936904"/>
            <a:chOff x="6061034" y="5525804"/>
            <a:chExt cx="5255092" cy="778950"/>
          </a:xfrm>
        </p:grpSpPr>
        <p:sp>
          <p:nvSpPr>
            <p:cNvPr id="53" name="모서리가 둥근 직사각형 19">
              <a:extLst>
                <a:ext uri="{FF2B5EF4-FFF2-40B4-BE49-F238E27FC236}">
                  <a16:creationId xmlns:a16="http://schemas.microsoft.com/office/drawing/2014/main" id="{E5474855-2F3F-46E5-BBFC-C9E1EAA97DFC}"/>
                </a:ext>
              </a:extLst>
            </p:cNvPr>
            <p:cNvSpPr/>
            <p:nvPr/>
          </p:nvSpPr>
          <p:spPr>
            <a:xfrm>
              <a:off x="6061034" y="5525804"/>
              <a:ext cx="5240458" cy="778950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511C3C-6943-4546-8E82-442EA19FF514}"/>
                </a:ext>
              </a:extLst>
            </p:cNvPr>
            <p:cNvSpPr txBox="1"/>
            <p:nvPr/>
          </p:nvSpPr>
          <p:spPr>
            <a:xfrm>
              <a:off x="6212033" y="5576454"/>
              <a:ext cx="5104093" cy="4133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Mean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은 건드리지 말고 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standard deviation(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표준편차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)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만 변경해도 충분</a:t>
              </a:r>
              <a:endParaRPr lang="en-US" altLang="ko-KR" sz="20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endParaRPr lang="en-US" altLang="ko-KR" sz="20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최대한 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style block 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외부에서 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feature map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들의 값을 변경하고자 함</a:t>
              </a:r>
              <a:endParaRPr lang="en-US" altLang="ko-KR" sz="20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EE57D2-812E-417E-8E70-289C35D0A225}"/>
              </a:ext>
            </a:extLst>
          </p:cNvPr>
          <p:cNvGrpSpPr/>
          <p:nvPr/>
        </p:nvGrpSpPr>
        <p:grpSpPr>
          <a:xfrm>
            <a:off x="6864042" y="1110495"/>
            <a:ext cx="4077354" cy="739577"/>
            <a:chOff x="6751479" y="1122216"/>
            <a:chExt cx="4189917" cy="727856"/>
          </a:xfrm>
        </p:grpSpPr>
        <p:pic>
          <p:nvPicPr>
            <p:cNvPr id="1026" name="Picture 2" descr="bulb, idea, light, spherical ">
              <a:extLst>
                <a:ext uri="{FF2B5EF4-FFF2-40B4-BE49-F238E27FC236}">
                  <a16:creationId xmlns:a16="http://schemas.microsoft.com/office/drawing/2014/main" id="{A791255F-9F85-4613-A5F6-918B41D4C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479" y="1122216"/>
              <a:ext cx="727856" cy="727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DB643-C829-47C7-8739-10386A5298F6}"/>
                </a:ext>
              </a:extLst>
            </p:cNvPr>
            <p:cNvSpPr txBox="1"/>
            <p:nvPr/>
          </p:nvSpPr>
          <p:spPr>
            <a:xfrm>
              <a:off x="7469533" y="1398552"/>
              <a:ext cx="34718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Normalization</a:t>
              </a:r>
              <a:r>
                <a: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단계를 제거</a:t>
              </a:r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F4440D96-94E4-43C1-8C93-C1F4EE75A804}"/>
              </a:ext>
            </a:extLst>
          </p:cNvPr>
          <p:cNvSpPr/>
          <p:nvPr/>
        </p:nvSpPr>
        <p:spPr>
          <a:xfrm>
            <a:off x="5244536" y="1914093"/>
            <a:ext cx="306720" cy="297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64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3674A-0271-4E25-8521-07166E87706A}"/>
              </a:ext>
            </a:extLst>
          </p:cNvPr>
          <p:cNvSpPr txBox="1"/>
          <p:nvPr/>
        </p:nvSpPr>
        <p:spPr>
          <a:xfrm>
            <a:off x="3099186" y="498880"/>
            <a:ext cx="386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1) blob-like artifact </a:t>
            </a:r>
            <a:r>
              <a: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9E6D5F9-BBD1-4510-8540-B519799F9E2B}"/>
              </a:ext>
            </a:extLst>
          </p:cNvPr>
          <p:cNvGrpSpPr/>
          <p:nvPr/>
        </p:nvGrpSpPr>
        <p:grpSpPr>
          <a:xfrm>
            <a:off x="6543532" y="2310760"/>
            <a:ext cx="5293672" cy="3436742"/>
            <a:chOff x="6061034" y="5525804"/>
            <a:chExt cx="5255092" cy="794037"/>
          </a:xfrm>
        </p:grpSpPr>
        <p:sp>
          <p:nvSpPr>
            <p:cNvPr id="53" name="모서리가 둥근 직사각형 19">
              <a:extLst>
                <a:ext uri="{FF2B5EF4-FFF2-40B4-BE49-F238E27FC236}">
                  <a16:creationId xmlns:a16="http://schemas.microsoft.com/office/drawing/2014/main" id="{E5474855-2F3F-46E5-BBFC-C9E1EAA97DFC}"/>
                </a:ext>
              </a:extLst>
            </p:cNvPr>
            <p:cNvSpPr/>
            <p:nvPr/>
          </p:nvSpPr>
          <p:spPr>
            <a:xfrm>
              <a:off x="6061034" y="5525804"/>
              <a:ext cx="5240458" cy="778950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511C3C-6943-4546-8E82-442EA19FF514}"/>
                </a:ext>
              </a:extLst>
            </p:cNvPr>
            <p:cNvSpPr txBox="1"/>
            <p:nvPr/>
          </p:nvSpPr>
          <p:spPr>
            <a:xfrm>
              <a:off x="6212033" y="5576454"/>
              <a:ext cx="5104093" cy="74338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Weight 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값에 대하여 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modulation 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진행</a:t>
              </a:r>
              <a:endParaRPr lang="en-US" altLang="ko-KR" sz="20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endParaRPr lang="en-US" altLang="ko-KR" sz="20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직접적으로 정규화를 하지 않고 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feature map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의 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statistics</a:t>
              </a:r>
              <a:r>
                <a:rPr lang="ko-KR" altLang="en-US" sz="20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를 예측하여 정규화를 적용</a:t>
              </a:r>
              <a:endParaRPr lang="en-US" altLang="ko-KR" sz="20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EE57D2-812E-417E-8E70-289C35D0A225}"/>
              </a:ext>
            </a:extLst>
          </p:cNvPr>
          <p:cNvGrpSpPr/>
          <p:nvPr/>
        </p:nvGrpSpPr>
        <p:grpSpPr>
          <a:xfrm>
            <a:off x="6864043" y="1110496"/>
            <a:ext cx="4086893" cy="803078"/>
            <a:chOff x="6751479" y="1122216"/>
            <a:chExt cx="4199719" cy="790350"/>
          </a:xfrm>
        </p:grpSpPr>
        <p:pic>
          <p:nvPicPr>
            <p:cNvPr id="1026" name="Picture 2" descr="bulb, idea, light, spherical ">
              <a:extLst>
                <a:ext uri="{FF2B5EF4-FFF2-40B4-BE49-F238E27FC236}">
                  <a16:creationId xmlns:a16="http://schemas.microsoft.com/office/drawing/2014/main" id="{A791255F-9F85-4613-A5F6-918B41D4C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479" y="1122216"/>
              <a:ext cx="727856" cy="727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DB643-C829-47C7-8739-10386A5298F6}"/>
                </a:ext>
              </a:extLst>
            </p:cNvPr>
            <p:cNvSpPr txBox="1"/>
            <p:nvPr/>
          </p:nvSpPr>
          <p:spPr>
            <a:xfrm>
              <a:off x="7479335" y="1215899"/>
              <a:ext cx="3471863" cy="696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Normalization</a:t>
              </a:r>
              <a:r>
                <a: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단계를 제거</a:t>
              </a:r>
              <a:endPara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Demodulation</a:t>
              </a:r>
              <a:r>
                <a: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대체</a:t>
              </a: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EA540EC2-5A2D-4F46-A5CD-379F9DE34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72" y="1234164"/>
            <a:ext cx="5475016" cy="47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9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</a:t>
              </a:r>
              <a:endParaRPr lang="en-US" altLang="ko-KR" sz="2000" b="1" i="1" ker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99186" y="498880"/>
            <a:ext cx="38676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b="1">
                <a:latin typeface="Arial"/>
                <a:cs typeface="Arial"/>
              </a:rPr>
              <a:t>2) phase</a:t>
            </a:r>
            <a:r>
              <a:rPr lang="ko-KR" altLang="en-US" sz="2200" b="1">
                <a:latin typeface="Arial"/>
                <a:cs typeface="Arial"/>
              </a:rPr>
              <a:t> </a:t>
            </a:r>
            <a:r>
              <a:rPr lang="en-US" altLang="ko-KR" sz="2200" b="1">
                <a:latin typeface="Arial"/>
                <a:cs typeface="Arial"/>
              </a:rPr>
              <a:t>artifact </a:t>
            </a:r>
            <a:r>
              <a:rPr lang="ko-KR" altLang="en-US" sz="2200" b="1">
                <a:latin typeface="Arial"/>
                <a:cs typeface="Arial"/>
              </a:rPr>
              <a:t>발생</a:t>
            </a:r>
            <a:endParaRPr lang="en-US" altLang="ko-KR" sz="2200" b="1">
              <a:latin typeface="Arial"/>
              <a:cs typeface="Arial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76953" y="1187275"/>
            <a:ext cx="8486108" cy="2041697"/>
            <a:chOff x="776953" y="1187275"/>
            <a:chExt cx="8486108" cy="20416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6953" y="1187275"/>
              <a:ext cx="4228433" cy="204169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05386" y="1187275"/>
              <a:ext cx="4257675" cy="20416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942975" y="3502162"/>
            <a:ext cx="83200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Arial"/>
                <a:cs typeface="Arial"/>
              </a:rPr>
              <a:t>Phase</a:t>
            </a:r>
            <a:r>
              <a:rPr lang="ko-KR" altLang="en-US" b="1">
                <a:latin typeface="Arial"/>
                <a:cs typeface="Arial"/>
              </a:rPr>
              <a:t> </a:t>
            </a:r>
            <a:r>
              <a:rPr lang="en-US" altLang="ko-KR" b="1">
                <a:latin typeface="Arial"/>
                <a:cs typeface="Arial"/>
              </a:rPr>
              <a:t>artifact</a:t>
            </a:r>
            <a:r>
              <a:rPr lang="ko-KR" altLang="en-US" b="1">
                <a:latin typeface="Arial"/>
                <a:cs typeface="Arial"/>
              </a:rPr>
              <a:t>란</a:t>
            </a:r>
            <a:r>
              <a:rPr lang="en-US" altLang="ko-KR" b="1">
                <a:latin typeface="Arial"/>
                <a:cs typeface="Arial"/>
              </a:rPr>
              <a:t>?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>
                <a:latin typeface="Arial"/>
                <a:cs typeface="Arial"/>
              </a:rPr>
              <a:t>얼굴의 특정 부분이 </a:t>
            </a:r>
            <a:r>
              <a:rPr lang="ko-KR" altLang="en-US" b="1">
                <a:solidFill>
                  <a:schemeClr val="accent2"/>
                </a:solidFill>
                <a:latin typeface="Arial"/>
                <a:cs typeface="Arial"/>
              </a:rPr>
              <a:t>고정된 위치</a:t>
            </a:r>
            <a:r>
              <a:rPr lang="ko-KR" altLang="en-US">
                <a:latin typeface="Arial"/>
                <a:cs typeface="Arial"/>
              </a:rPr>
              <a:t>를 갖는 문제 발생</a:t>
            </a:r>
          </a:p>
          <a:p>
            <a:pPr lvl="0">
              <a:defRPr/>
            </a:pPr>
            <a:endParaRPr lang="en-US" altLang="ko-KR">
              <a:latin typeface="Arial"/>
              <a:cs typeface="Arial"/>
            </a:endParaRPr>
          </a:p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  <a:latin typeface="Arial"/>
                <a:cs typeface="Arial"/>
              </a:rPr>
              <a:t>원인</a:t>
            </a:r>
            <a:r>
              <a:rPr lang="en-US" altLang="ko-KR" b="1">
                <a:solidFill>
                  <a:schemeClr val="accent2"/>
                </a:solidFill>
                <a:latin typeface="Arial"/>
                <a:cs typeface="Arial"/>
              </a:rPr>
              <a:t>) Progressive growing</a:t>
            </a:r>
          </a:p>
          <a:p>
            <a:pPr lvl="0">
              <a:defRPr/>
            </a:pPr>
            <a:endParaRPr lang="en-US" altLang="ko-KR">
              <a:latin typeface="Arial"/>
              <a:cs typeface="Arial"/>
            </a:endParaRPr>
          </a:p>
          <a:p>
            <a:pPr lvl="0">
              <a:defRPr/>
            </a:pPr>
            <a:endParaRPr lang="ko-KR" altLang="en-US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6434" y="4704030"/>
            <a:ext cx="5928520" cy="151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1900">
                <a:latin typeface="Arial"/>
                <a:cs typeface="Arial"/>
              </a:rPr>
              <a:t>각 </a:t>
            </a:r>
            <a:r>
              <a:rPr lang="en-US" altLang="ko-KR" sz="1900">
                <a:latin typeface="Arial"/>
                <a:cs typeface="Arial"/>
              </a:rPr>
              <a:t>resolution</a:t>
            </a:r>
            <a:r>
              <a:rPr lang="ko-KR" altLang="en-US" sz="1900">
                <a:latin typeface="Arial"/>
                <a:cs typeface="Arial"/>
              </a:rPr>
              <a:t>이 </a:t>
            </a:r>
            <a:r>
              <a:rPr lang="en-US" altLang="ko-KR" sz="1900">
                <a:latin typeface="Arial"/>
                <a:cs typeface="Arial"/>
              </a:rPr>
              <a:t>output resolution</a:t>
            </a:r>
            <a:r>
              <a:rPr lang="ko-KR" altLang="en-US" sz="1900">
                <a:latin typeface="Arial"/>
                <a:cs typeface="Arial"/>
              </a:rPr>
              <a:t>에 즉시 영향을 미침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1900">
              <a:latin typeface="Arial"/>
              <a:cs typeface="Arial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1900">
                <a:latin typeface="Arial"/>
                <a:cs typeface="Arial"/>
              </a:rPr>
              <a:t>최대한 높은 </a:t>
            </a:r>
            <a:r>
              <a:rPr lang="en-US" altLang="ko-KR" sz="1900">
                <a:latin typeface="Arial"/>
                <a:cs typeface="Arial"/>
              </a:rPr>
              <a:t>frequency detail</a:t>
            </a:r>
            <a:r>
              <a:rPr lang="ko-KR" altLang="en-US" sz="1900">
                <a:latin typeface="Arial"/>
                <a:cs typeface="Arial"/>
              </a:rPr>
              <a:t>을 유발함</a:t>
            </a:r>
          </a:p>
          <a:p>
            <a:pPr lvl="0">
              <a:defRPr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3029904" y="4443413"/>
            <a:ext cx="2842917" cy="2071255"/>
            <a:chOff x="3253082" y="4443413"/>
            <a:chExt cx="2842917" cy="2071255"/>
          </a:xfrm>
        </p:grpSpPr>
        <p:sp>
          <p:nvSpPr>
            <p:cNvPr id="15" name="직사각형 14"/>
            <p:cNvSpPr/>
            <p:nvPr/>
          </p:nvSpPr>
          <p:spPr>
            <a:xfrm>
              <a:off x="3253082" y="5543525"/>
              <a:ext cx="442913" cy="5424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80543" y="5228663"/>
              <a:ext cx="442913" cy="85731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721347" y="4832863"/>
              <a:ext cx="442913" cy="12542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532563" y="4443413"/>
              <a:ext cx="442913" cy="164256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화살표: 오른쪽 17"/>
            <p:cNvSpPr/>
            <p:nvPr/>
          </p:nvSpPr>
          <p:spPr>
            <a:xfrm>
              <a:off x="3253082" y="6199122"/>
              <a:ext cx="2842917" cy="31554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79414" y="6107016"/>
            <a:ext cx="1075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>
                <a:latin typeface="Arial"/>
                <a:cs typeface="Arial"/>
              </a:rPr>
              <a:t>PGGAN</a:t>
            </a:r>
          </a:p>
          <a:p>
            <a:pPr lvl="0">
              <a:defRPr/>
            </a:pPr>
            <a:endParaRPr lang="ko-KR" altLang="en-US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27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19813" y="1503916"/>
            <a:ext cx="6517771" cy="457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500" b="1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GAN 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500" b="1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PGGAN 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500" b="1" dirty="0" err="1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StyleGAN</a:t>
            </a:r>
            <a:endParaRPr lang="en-US" altLang="ko-KR" sz="2500" b="1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500" b="1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StyleGAN2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500" b="1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Code &amp; Output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500" b="1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Q &amp; A</a:t>
            </a:r>
            <a:endParaRPr lang="ko-KR" altLang="en-US" sz="2500" b="1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58753" y="6075937"/>
            <a:ext cx="487692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DD234E-D28E-44E5-B382-3AAB15233052}"/>
              </a:ext>
            </a:extLst>
          </p:cNvPr>
          <p:cNvGrpSpPr/>
          <p:nvPr/>
        </p:nvGrpSpPr>
        <p:grpSpPr>
          <a:xfrm>
            <a:off x="702599" y="619174"/>
            <a:ext cx="1306286" cy="888274"/>
            <a:chOff x="702599" y="619174"/>
            <a:chExt cx="1306286" cy="88827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2FDE618-E943-41F8-AA0E-BCF956061813}"/>
                </a:ext>
              </a:extLst>
            </p:cNvPr>
            <p:cNvSpPr/>
            <p:nvPr/>
          </p:nvSpPr>
          <p:spPr>
            <a:xfrm>
              <a:off x="702599" y="619174"/>
              <a:ext cx="1306286" cy="888274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D5621E-5427-43B0-A0A8-CE5D417E21EC}"/>
                </a:ext>
              </a:extLst>
            </p:cNvPr>
            <p:cNvSpPr txBox="1"/>
            <p:nvPr/>
          </p:nvSpPr>
          <p:spPr>
            <a:xfrm>
              <a:off x="814385" y="724757"/>
              <a:ext cx="108271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00" b="1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목차</a:t>
              </a:r>
              <a:endParaRPr lang="en-US" altLang="ko-KR" sz="3800" b="1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218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279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3674A-0271-4E25-8521-07166E87706A}"/>
              </a:ext>
            </a:extLst>
          </p:cNvPr>
          <p:cNvSpPr txBox="1"/>
          <p:nvPr/>
        </p:nvSpPr>
        <p:spPr>
          <a:xfrm>
            <a:off x="3099186" y="498880"/>
            <a:ext cx="386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2) phase</a:t>
            </a:r>
            <a:r>
              <a: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artifact </a:t>
            </a:r>
            <a:r>
              <a: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발생</a:t>
            </a:r>
            <a:endParaRPr lang="en-US" altLang="ko-K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9F2F6-E31B-42F6-A0EF-6A6710E9F78E}"/>
              </a:ext>
            </a:extLst>
          </p:cNvPr>
          <p:cNvSpPr txBox="1"/>
          <p:nvPr/>
        </p:nvSpPr>
        <p:spPr>
          <a:xfrm>
            <a:off x="4342091" y="1390456"/>
            <a:ext cx="455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높은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frequency detail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란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인접한 픽셀 간의 값의 변화가 크다는 것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231B04DD-472C-4AB1-9251-7EAC6DE6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04873"/>
              </p:ext>
            </p:extLst>
          </p:nvPr>
        </p:nvGraphicFramePr>
        <p:xfrm>
          <a:off x="942975" y="1325142"/>
          <a:ext cx="2871788" cy="181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947">
                  <a:extLst>
                    <a:ext uri="{9D8B030D-6E8A-4147-A177-3AD203B41FA5}">
                      <a16:colId xmlns:a16="http://schemas.microsoft.com/office/drawing/2014/main" val="589323982"/>
                    </a:ext>
                  </a:extLst>
                </a:gridCol>
                <a:gridCol w="717947">
                  <a:extLst>
                    <a:ext uri="{9D8B030D-6E8A-4147-A177-3AD203B41FA5}">
                      <a16:colId xmlns:a16="http://schemas.microsoft.com/office/drawing/2014/main" val="1759262231"/>
                    </a:ext>
                  </a:extLst>
                </a:gridCol>
                <a:gridCol w="717947">
                  <a:extLst>
                    <a:ext uri="{9D8B030D-6E8A-4147-A177-3AD203B41FA5}">
                      <a16:colId xmlns:a16="http://schemas.microsoft.com/office/drawing/2014/main" val="1929600436"/>
                    </a:ext>
                  </a:extLst>
                </a:gridCol>
                <a:gridCol w="717947">
                  <a:extLst>
                    <a:ext uri="{9D8B030D-6E8A-4147-A177-3AD203B41FA5}">
                      <a16:colId xmlns:a16="http://schemas.microsoft.com/office/drawing/2014/main" val="2596580899"/>
                    </a:ext>
                  </a:extLst>
                </a:gridCol>
              </a:tblGrid>
              <a:tr h="4545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779205"/>
                  </a:ext>
                </a:extLst>
              </a:tr>
              <a:tr h="4545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92112"/>
                  </a:ext>
                </a:extLst>
              </a:tr>
              <a:tr h="4545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15435"/>
                  </a:ext>
                </a:extLst>
              </a:tr>
              <a:tr h="4545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033116"/>
                  </a:ext>
                </a:extLst>
              </a:tr>
            </a:tbl>
          </a:graphicData>
        </a:graphic>
      </p:graphicFrame>
      <p:pic>
        <p:nvPicPr>
          <p:cNvPr id="2050" name="Picture 2" descr="user, app, man, person ">
            <a:extLst>
              <a:ext uri="{FF2B5EF4-FFF2-40B4-BE49-F238E27FC236}">
                <a16:creationId xmlns:a16="http://schemas.microsoft.com/office/drawing/2014/main" id="{BB3DCF81-AC94-4158-9CB0-8AD5B433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29" y="1673177"/>
            <a:ext cx="1556135" cy="15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왼쪽/위쪽 6">
            <a:extLst>
              <a:ext uri="{FF2B5EF4-FFF2-40B4-BE49-F238E27FC236}">
                <a16:creationId xmlns:a16="http://schemas.microsoft.com/office/drawing/2014/main" id="{0EFB26B6-5B33-4B11-B76D-205AD20EE406}"/>
              </a:ext>
            </a:extLst>
          </p:cNvPr>
          <p:cNvSpPr/>
          <p:nvPr/>
        </p:nvSpPr>
        <p:spPr>
          <a:xfrm rot="12959785">
            <a:off x="1425473" y="1491452"/>
            <a:ext cx="709105" cy="649736"/>
          </a:xfrm>
          <a:prstGeom prst="leftUpArrow">
            <a:avLst>
              <a:gd name="adj1" fmla="val 19588"/>
              <a:gd name="adj2" fmla="val 25000"/>
              <a:gd name="adj3" fmla="val 24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9BEFB2-CA7A-4F3C-AEC2-83A8C84BBEE1}"/>
              </a:ext>
            </a:extLst>
          </p:cNvPr>
          <p:cNvGrpSpPr/>
          <p:nvPr/>
        </p:nvGrpSpPr>
        <p:grpSpPr>
          <a:xfrm>
            <a:off x="1302236" y="3264877"/>
            <a:ext cx="9932801" cy="955577"/>
            <a:chOff x="1302236" y="3714758"/>
            <a:chExt cx="9932801" cy="955577"/>
          </a:xfrm>
        </p:grpSpPr>
        <p:pic>
          <p:nvPicPr>
            <p:cNvPr id="2052" name="Picture 4" descr="error, problem, sign ">
              <a:extLst>
                <a:ext uri="{FF2B5EF4-FFF2-40B4-BE49-F238E27FC236}">
                  <a16:creationId xmlns:a16="http://schemas.microsoft.com/office/drawing/2014/main" id="{3C3CE1B5-75A0-41E4-97AC-F6C937763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2236" y="3714758"/>
              <a:ext cx="955577" cy="955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CFD561-BACD-4874-83C5-28C9039A1D83}"/>
                </a:ext>
              </a:extLst>
            </p:cNvPr>
            <p:cNvSpPr txBox="1"/>
            <p:nvPr/>
          </p:nvSpPr>
          <p:spPr>
            <a:xfrm>
              <a:off x="2521182" y="3874993"/>
              <a:ext cx="87138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저해상도 부분에서 높은 </a:t>
              </a:r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frequency detail</a:t>
              </a:r>
              <a:r>
                <a: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을 갖는 이미지를 만들어버렸다면 후반부에 있는 </a:t>
              </a:r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layer</a:t>
              </a:r>
              <a:r>
                <a: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는 이미지 </a:t>
              </a:r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detail</a:t>
              </a:r>
              <a:r>
                <a: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을 살리는 방식으로 결과 생성</a:t>
              </a:r>
              <a:endParaRPr lang="en-US" altLang="ko-K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8108040-B000-4B12-BED7-D01DC4FDE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987" y="4132998"/>
            <a:ext cx="5036099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4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279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</a:t>
              </a:r>
              <a:endParaRPr lang="en-US" altLang="ko-KR" sz="2000" b="1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3674A-0271-4E25-8521-07166E87706A}"/>
              </a:ext>
            </a:extLst>
          </p:cNvPr>
          <p:cNvSpPr txBox="1"/>
          <p:nvPr/>
        </p:nvSpPr>
        <p:spPr>
          <a:xfrm>
            <a:off x="3099186" y="498880"/>
            <a:ext cx="3867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2) phase</a:t>
            </a:r>
            <a:r>
              <a: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200" b="1" dirty="0">
                <a:latin typeface="Arial" panose="020B0604020202020204" pitchFamily="34" charset="0"/>
                <a:cs typeface="Arial" panose="020B0604020202020204" pitchFamily="34" charset="0"/>
              </a:rPr>
              <a:t>artifact </a:t>
            </a:r>
            <a:r>
              <a: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9" y="1202957"/>
            <a:ext cx="6039509" cy="30533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CFD561-BACD-4874-83C5-28C9039A1D83}"/>
              </a:ext>
            </a:extLst>
          </p:cNvPr>
          <p:cNvSpPr txBox="1"/>
          <p:nvPr/>
        </p:nvSpPr>
        <p:spPr>
          <a:xfrm>
            <a:off x="527849" y="4407145"/>
            <a:ext cx="99877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단순한 </a:t>
            </a:r>
            <a:r>
              <a:rPr lang="en-US" altLang="ko-KR" sz="17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feedforward </a:t>
            </a:r>
            <a:r>
              <a:rPr lang="ko-KR" altLang="en-US" sz="17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네트워크를 </a:t>
            </a:r>
            <a:r>
              <a:rPr lang="ko-KR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사용하는 방식을 다시 사용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0" y="2800350"/>
            <a:ext cx="4966026" cy="2324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CFD561-BACD-4874-83C5-28C9039A1D83}"/>
              </a:ext>
            </a:extLst>
          </p:cNvPr>
          <p:cNvSpPr txBox="1"/>
          <p:nvPr/>
        </p:nvSpPr>
        <p:spPr>
          <a:xfrm>
            <a:off x="6977340" y="5277362"/>
            <a:ext cx="48085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결과</a:t>
            </a:r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ko-KR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output skips , D</a:t>
            </a:r>
            <a:r>
              <a:rPr lang="ko-KR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residual net</a:t>
            </a:r>
            <a:r>
              <a:rPr lang="ko-KR" altLang="en-US" sz="1700" dirty="0">
                <a:latin typeface="Arial" panose="020B0604020202020204" pitchFamily="34" charset="0"/>
                <a:cs typeface="Arial" panose="020B0604020202020204" pitchFamily="34" charset="0"/>
              </a:rPr>
              <a:t>을 쓸 때 우수</a:t>
            </a:r>
            <a:endParaRPr lang="en-US" altLang="ko-KR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6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9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 </a:t>
              </a:r>
              <a:r>
                <a:rPr lang="en-US" altLang="ko-KR" sz="2400" i="1" ker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Image Quality and Generator Smoothness </a:t>
              </a:r>
              <a:endParaRPr lang="en-US" altLang="ko-KR" sz="2000" i="1" ker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22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76326" y="1221150"/>
            <a:ext cx="10895516" cy="2906405"/>
            <a:chOff x="676326" y="1221150"/>
            <a:chExt cx="10895516" cy="2906405"/>
          </a:xfrm>
        </p:grpSpPr>
        <p:grpSp>
          <p:nvGrpSpPr>
            <p:cNvPr id="7" name="그룹 6"/>
            <p:cNvGrpSpPr/>
            <p:nvPr/>
          </p:nvGrpSpPr>
          <p:grpSpPr>
            <a:xfrm>
              <a:off x="676326" y="1221150"/>
              <a:ext cx="10895516" cy="2874627"/>
              <a:chOff x="615037" y="1228724"/>
              <a:chExt cx="10895516" cy="287462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15037" y="1228724"/>
                <a:ext cx="5128129" cy="2874627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743166" y="1228725"/>
                <a:ext cx="5767387" cy="2874626"/>
              </a:xfrm>
              <a:prstGeom prst="rect">
                <a:avLst/>
              </a:prstGeom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3705225" y="4050058"/>
              <a:ext cx="54292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61353" y="4081836"/>
              <a:ext cx="54292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57250" y="4197586"/>
            <a:ext cx="107145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  <a:defRPr/>
            </a:pPr>
            <a:r>
              <a:rPr lang="en-US" altLang="ko-KR" sz="2000" dirty="0">
                <a:latin typeface="Arial"/>
                <a:cs typeface="Arial"/>
              </a:rPr>
              <a:t>FID, Precision &amp; Recall score</a:t>
            </a:r>
            <a:r>
              <a:rPr lang="ko-KR" altLang="en-US" sz="2000" dirty="0">
                <a:latin typeface="Arial"/>
                <a:cs typeface="Arial"/>
              </a:rPr>
              <a:t>이 같더라도 </a:t>
            </a:r>
            <a:r>
              <a:rPr lang="en-US" altLang="ko-KR" sz="2000" b="1" dirty="0">
                <a:solidFill>
                  <a:srgbClr val="002060"/>
                </a:solidFill>
                <a:latin typeface="Arial"/>
                <a:cs typeface="Arial"/>
              </a:rPr>
              <a:t>PPL</a:t>
            </a:r>
            <a:r>
              <a:rPr lang="ko-KR" altLang="en-US" sz="2000" dirty="0">
                <a:latin typeface="Arial"/>
                <a:cs typeface="Arial"/>
              </a:rPr>
              <a:t>에 따라서 </a:t>
            </a:r>
            <a:r>
              <a:rPr lang="en-US" altLang="ko-KR" sz="2000" dirty="0">
                <a:latin typeface="Arial"/>
                <a:cs typeface="Arial"/>
              </a:rPr>
              <a:t>image quality</a:t>
            </a:r>
            <a:r>
              <a:rPr lang="ko-KR" altLang="en-US" sz="2000" dirty="0">
                <a:latin typeface="Arial"/>
                <a:cs typeface="Arial"/>
              </a:rPr>
              <a:t>가 달라질 수 있음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000" dirty="0">
              <a:latin typeface="Arial"/>
              <a:cs typeface="Arial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Arial"/>
                <a:cs typeface="Arial"/>
              </a:rPr>
              <a:t>PPL</a:t>
            </a:r>
            <a:r>
              <a:rPr lang="ko-KR" altLang="en-US" sz="2000" dirty="0">
                <a:latin typeface="Arial"/>
                <a:cs typeface="Arial"/>
              </a:rPr>
              <a:t>이 낮을수록 자동차 모양의 </a:t>
            </a:r>
            <a:r>
              <a:rPr lang="en-US" altLang="ko-KR" sz="2000" dirty="0">
                <a:latin typeface="Arial"/>
                <a:cs typeface="Arial"/>
              </a:rPr>
              <a:t>object</a:t>
            </a:r>
            <a:r>
              <a:rPr lang="ko-KR" altLang="en-US" sz="2000" dirty="0">
                <a:latin typeface="Arial"/>
                <a:cs typeface="Arial"/>
              </a:rPr>
              <a:t>를 잘 생성함</a:t>
            </a:r>
            <a:endParaRPr lang="en-US" altLang="ko-KR" sz="2000" dirty="0">
              <a:latin typeface="Arial"/>
              <a:cs typeface="Arial"/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2626028" y="2628900"/>
            <a:ext cx="1231598" cy="900140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도넛 19"/>
          <p:cNvSpPr/>
          <p:nvPr/>
        </p:nvSpPr>
        <p:spPr>
          <a:xfrm>
            <a:off x="4644326" y="1656565"/>
            <a:ext cx="1231598" cy="900140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9190" y="4725116"/>
            <a:ext cx="4667250" cy="1752600"/>
          </a:xfrm>
          <a:prstGeom prst="rect">
            <a:avLst/>
          </a:prstGeom>
        </p:spPr>
      </p:pic>
      <p:sp>
        <p:nvSpPr>
          <p:cNvPr id="21" name="도넛 11"/>
          <p:cNvSpPr/>
          <p:nvPr/>
        </p:nvSpPr>
        <p:spPr>
          <a:xfrm>
            <a:off x="9965472" y="5407890"/>
            <a:ext cx="1231598" cy="900140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9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/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StyleGAN2  Perceptual path length</a:t>
              </a:r>
              <a:endParaRPr lang="en-US" altLang="ko-KR" sz="2000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/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23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1C0403-46C2-4C3A-8902-C793E197A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88" y="3079479"/>
            <a:ext cx="5864721" cy="3264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EDE0D-B80E-463C-A5C3-C25FD8426500}"/>
              </a:ext>
            </a:extLst>
          </p:cNvPr>
          <p:cNvSpPr txBox="1"/>
          <p:nvPr/>
        </p:nvSpPr>
        <p:spPr>
          <a:xfrm>
            <a:off x="956835" y="2482837"/>
            <a:ext cx="10714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지점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 + e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사이에서의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VGG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특징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(features)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의 거리가 얼마나 먼지 계산할 수 있음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EDE0D-B80E-463C-A5C3-C25FD8426500}"/>
              </a:ext>
            </a:extLst>
          </p:cNvPr>
          <p:cNvSpPr txBox="1"/>
          <p:nvPr/>
        </p:nvSpPr>
        <p:spPr>
          <a:xfrm>
            <a:off x="956835" y="1235186"/>
            <a:ext cx="107145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Disentanglement 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관련 성능 측정 지표</a:t>
            </a:r>
            <a:endParaRPr lang="en-US" altLang="ko-K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두 벡터를 보간</a:t>
            </a:r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(interpolation)</a:t>
            </a:r>
            <a:r>
              <a:rPr lang="ko-KR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할 때 얼마나 급격하게 이미지 특징이 바뀌는가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541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2D0BB62-EED4-4361-8DD9-96C768AB92DC}"/>
              </a:ext>
            </a:extLst>
          </p:cNvPr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24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92E817-5CA4-4527-ABA7-D7041D0CB8F3}"/>
              </a:ext>
            </a:extLst>
          </p:cNvPr>
          <p:cNvGrpSpPr/>
          <p:nvPr/>
        </p:nvGrpSpPr>
        <p:grpSpPr>
          <a:xfrm>
            <a:off x="4992539" y="1447635"/>
            <a:ext cx="2131759" cy="2139188"/>
            <a:chOff x="4992539" y="1447635"/>
            <a:chExt cx="2131759" cy="2139188"/>
          </a:xfrm>
        </p:grpSpPr>
        <p:sp>
          <p:nvSpPr>
            <p:cNvPr id="4" name="사각형: 모서리가 접힌 도형 3">
              <a:extLst>
                <a:ext uri="{FF2B5EF4-FFF2-40B4-BE49-F238E27FC236}">
                  <a16:creationId xmlns:a16="http://schemas.microsoft.com/office/drawing/2014/main" id="{3E91BB1A-4151-4007-8980-EC1C94B62F8D}"/>
                </a:ext>
              </a:extLst>
            </p:cNvPr>
            <p:cNvSpPr/>
            <p:nvPr/>
          </p:nvSpPr>
          <p:spPr>
            <a:xfrm>
              <a:off x="4992539" y="1689665"/>
              <a:ext cx="2131759" cy="1897158"/>
            </a:xfrm>
            <a:prstGeom prst="foldedCorne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 rot="1856732">
              <a:off x="5742002" y="1447635"/>
              <a:ext cx="632833" cy="484056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795F10D-C386-4E38-B820-521E06813723}"/>
              </a:ext>
            </a:extLst>
          </p:cNvPr>
          <p:cNvSpPr txBox="1"/>
          <p:nvPr/>
        </p:nvSpPr>
        <p:spPr>
          <a:xfrm>
            <a:off x="5478378" y="2223222"/>
            <a:ext cx="1645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accent6">
                    <a:lumMod val="50000"/>
                  </a:schemeClr>
                </a:solidFill>
              </a:rPr>
              <a:t>Code</a:t>
            </a:r>
            <a:endParaRPr lang="ko-KR" altLang="en-US" sz="33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79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279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4466211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2000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401075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25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85272-EC35-42F3-B657-39C8392829C7}"/>
              </a:ext>
            </a:extLst>
          </p:cNvPr>
          <p:cNvSpPr txBox="1"/>
          <p:nvPr/>
        </p:nvSpPr>
        <p:spPr>
          <a:xfrm>
            <a:off x="615037" y="396381"/>
            <a:ext cx="1645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accent6">
                    <a:lumMod val="50000"/>
                  </a:schemeClr>
                </a:solidFill>
              </a:rPr>
              <a:t>code</a:t>
            </a:r>
            <a:endParaRPr lang="ko-KR" altLang="en-US" sz="33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04A3EA-DFD1-48F7-9D96-60A5C8FAC59A}"/>
              </a:ext>
            </a:extLst>
          </p:cNvPr>
          <p:cNvGrpSpPr/>
          <p:nvPr/>
        </p:nvGrpSpPr>
        <p:grpSpPr>
          <a:xfrm>
            <a:off x="751786" y="1492250"/>
            <a:ext cx="10109786" cy="3055233"/>
            <a:chOff x="267732" y="1125812"/>
            <a:chExt cx="9861351" cy="29251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C45336E-3401-4F2D-9592-5A177B5BA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32" y="1125812"/>
              <a:ext cx="9861351" cy="2925165"/>
            </a:xfrm>
            <a:prstGeom prst="rect">
              <a:avLst/>
            </a:prstGeom>
          </p:spPr>
        </p:pic>
        <p:sp>
          <p:nvSpPr>
            <p:cNvPr id="23" name="액자 22">
              <a:extLst>
                <a:ext uri="{FF2B5EF4-FFF2-40B4-BE49-F238E27FC236}">
                  <a16:creationId xmlns:a16="http://schemas.microsoft.com/office/drawing/2014/main" id="{A72878FF-40C8-4189-A279-A5FA8FB1BA8C}"/>
                </a:ext>
              </a:extLst>
            </p:cNvPr>
            <p:cNvSpPr/>
            <p:nvPr/>
          </p:nvSpPr>
          <p:spPr>
            <a:xfrm>
              <a:off x="776953" y="1312433"/>
              <a:ext cx="1285964" cy="309116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액자 23">
              <a:extLst>
                <a:ext uri="{FF2B5EF4-FFF2-40B4-BE49-F238E27FC236}">
                  <a16:creationId xmlns:a16="http://schemas.microsoft.com/office/drawing/2014/main" id="{08DE00D9-5FCA-4A45-8E8D-CE4AF88F1E9B}"/>
                </a:ext>
              </a:extLst>
            </p:cNvPr>
            <p:cNvSpPr/>
            <p:nvPr/>
          </p:nvSpPr>
          <p:spPr>
            <a:xfrm>
              <a:off x="795014" y="2527147"/>
              <a:ext cx="2077277" cy="309116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439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279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4466211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2000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401075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26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85272-EC35-42F3-B657-39C8392829C7}"/>
              </a:ext>
            </a:extLst>
          </p:cNvPr>
          <p:cNvSpPr txBox="1"/>
          <p:nvPr/>
        </p:nvSpPr>
        <p:spPr>
          <a:xfrm>
            <a:off x="615037" y="396381"/>
            <a:ext cx="1645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accent6">
                    <a:lumMod val="50000"/>
                  </a:schemeClr>
                </a:solidFill>
              </a:rPr>
              <a:t>code</a:t>
            </a:r>
            <a:endParaRPr lang="ko-KR" altLang="en-US" sz="33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EF83CA4-DCC0-4358-9C7E-8880DCD1D40C}"/>
              </a:ext>
            </a:extLst>
          </p:cNvPr>
          <p:cNvGrpSpPr/>
          <p:nvPr/>
        </p:nvGrpSpPr>
        <p:grpSpPr>
          <a:xfrm>
            <a:off x="294260" y="1142107"/>
            <a:ext cx="11258647" cy="4223643"/>
            <a:chOff x="294260" y="1142107"/>
            <a:chExt cx="11258647" cy="422364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FA74579-1F70-431F-81A7-1DD21D0DE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260" y="1142107"/>
              <a:ext cx="11258647" cy="4223643"/>
            </a:xfrm>
            <a:prstGeom prst="rect">
              <a:avLst/>
            </a:prstGeom>
          </p:spPr>
        </p:pic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C723C88D-2CA3-4217-AFB4-AFB2CC68C5BE}"/>
                </a:ext>
              </a:extLst>
            </p:cNvPr>
            <p:cNvSpPr/>
            <p:nvPr/>
          </p:nvSpPr>
          <p:spPr>
            <a:xfrm>
              <a:off x="540570" y="2709980"/>
              <a:ext cx="1836869" cy="279562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60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279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4466211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2000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401075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27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85272-EC35-42F3-B657-39C8392829C7}"/>
              </a:ext>
            </a:extLst>
          </p:cNvPr>
          <p:cNvSpPr txBox="1"/>
          <p:nvPr/>
        </p:nvSpPr>
        <p:spPr>
          <a:xfrm>
            <a:off x="615037" y="396381"/>
            <a:ext cx="1645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accent6">
                    <a:lumMod val="50000"/>
                  </a:schemeClr>
                </a:solidFill>
              </a:rPr>
              <a:t>code</a:t>
            </a:r>
            <a:endParaRPr lang="ko-KR" altLang="en-US" sz="33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F0A475-6407-425A-8F29-562E057D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83" y="1259560"/>
            <a:ext cx="10793834" cy="3787744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9EAE1AAA-28D0-483D-88E9-7F9BCC7D0DB8}"/>
              </a:ext>
            </a:extLst>
          </p:cNvPr>
          <p:cNvSpPr/>
          <p:nvPr/>
        </p:nvSpPr>
        <p:spPr>
          <a:xfrm>
            <a:off x="1403597" y="3222532"/>
            <a:ext cx="2705824" cy="27956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9CE0DA-93EF-406A-945F-BA092522E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659" y="4973084"/>
            <a:ext cx="3471258" cy="16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0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27908" y="13336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4466211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2000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401075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28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85272-EC35-42F3-B657-39C8392829C7}"/>
              </a:ext>
            </a:extLst>
          </p:cNvPr>
          <p:cNvSpPr txBox="1"/>
          <p:nvPr/>
        </p:nvSpPr>
        <p:spPr>
          <a:xfrm>
            <a:off x="615037" y="396381"/>
            <a:ext cx="1645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accent6">
                    <a:lumMod val="50000"/>
                  </a:schemeClr>
                </a:solidFill>
              </a:rPr>
              <a:t>code</a:t>
            </a:r>
            <a:endParaRPr lang="ko-KR" altLang="en-US" sz="33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9EF5A-4F67-4EC4-BE99-221F4ED6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3" y="1153213"/>
            <a:ext cx="10628555" cy="42125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9CE0DA-93EF-406A-945F-BA092522E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659" y="4973084"/>
            <a:ext cx="3471258" cy="1624549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9EAE1AAA-28D0-483D-88E9-7F9BCC7D0DB8}"/>
              </a:ext>
            </a:extLst>
          </p:cNvPr>
          <p:cNvSpPr/>
          <p:nvPr/>
        </p:nvSpPr>
        <p:spPr>
          <a:xfrm>
            <a:off x="1095153" y="3119718"/>
            <a:ext cx="2885176" cy="2942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92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2D0BB62-EED4-4361-8DD9-96C768AB92DC}"/>
              </a:ext>
            </a:extLst>
          </p:cNvPr>
          <p:cNvSpPr/>
          <p:nvPr/>
        </p:nvSpPr>
        <p:spPr>
          <a:xfrm>
            <a:off x="458753" y="6086695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29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92E817-5CA4-4527-ABA7-D7041D0CB8F3}"/>
              </a:ext>
            </a:extLst>
          </p:cNvPr>
          <p:cNvGrpSpPr/>
          <p:nvPr/>
        </p:nvGrpSpPr>
        <p:grpSpPr>
          <a:xfrm>
            <a:off x="4992539" y="1447635"/>
            <a:ext cx="2131759" cy="2139188"/>
            <a:chOff x="4992539" y="1447635"/>
            <a:chExt cx="2131759" cy="2139188"/>
          </a:xfrm>
        </p:grpSpPr>
        <p:sp>
          <p:nvSpPr>
            <p:cNvPr id="4" name="사각형: 모서리가 접힌 도형 3">
              <a:extLst>
                <a:ext uri="{FF2B5EF4-FFF2-40B4-BE49-F238E27FC236}">
                  <a16:creationId xmlns:a16="http://schemas.microsoft.com/office/drawing/2014/main" id="{3E91BB1A-4151-4007-8980-EC1C94B62F8D}"/>
                </a:ext>
              </a:extLst>
            </p:cNvPr>
            <p:cNvSpPr/>
            <p:nvPr/>
          </p:nvSpPr>
          <p:spPr>
            <a:xfrm>
              <a:off x="4992539" y="1689665"/>
              <a:ext cx="2131759" cy="1897158"/>
            </a:xfrm>
            <a:prstGeom prst="foldedCorne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 rot="1856732">
              <a:off x="5742002" y="1447635"/>
              <a:ext cx="632833" cy="484056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795F10D-C386-4E38-B820-521E06813723}"/>
              </a:ext>
            </a:extLst>
          </p:cNvPr>
          <p:cNvSpPr txBox="1"/>
          <p:nvPr/>
        </p:nvSpPr>
        <p:spPr>
          <a:xfrm>
            <a:off x="5273040" y="2130155"/>
            <a:ext cx="1645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accent6">
                    <a:lumMod val="50000"/>
                  </a:schemeClr>
                </a:solidFill>
              </a:rPr>
              <a:t>output</a:t>
            </a:r>
            <a:endParaRPr lang="ko-KR" altLang="en-US" sz="33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6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7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GAN (Generative Adversarial Network)</a:t>
              </a: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66F16D1-21B9-49F8-846F-9CFEFBC4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762" y="1624815"/>
            <a:ext cx="6121543" cy="307570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31277D0-C7BA-4002-9A76-70BB9B89B453}"/>
              </a:ext>
            </a:extLst>
          </p:cNvPr>
          <p:cNvGrpSpPr/>
          <p:nvPr/>
        </p:nvGrpSpPr>
        <p:grpSpPr>
          <a:xfrm>
            <a:off x="610092" y="990548"/>
            <a:ext cx="11252313" cy="4188435"/>
            <a:chOff x="537262" y="862635"/>
            <a:chExt cx="11252313" cy="418843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6977C2-1512-4BC8-8F8F-DFDA4F03997B}"/>
                </a:ext>
              </a:extLst>
            </p:cNvPr>
            <p:cNvSpPr txBox="1"/>
            <p:nvPr/>
          </p:nvSpPr>
          <p:spPr>
            <a:xfrm>
              <a:off x="5377663" y="4681738"/>
              <a:ext cx="318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x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CA303E-E9F7-41C0-A890-D4098ECEA339}"/>
                </a:ext>
              </a:extLst>
            </p:cNvPr>
            <p:cNvGrpSpPr/>
            <p:nvPr/>
          </p:nvGrpSpPr>
          <p:grpSpPr>
            <a:xfrm>
              <a:off x="537262" y="1659418"/>
              <a:ext cx="860328" cy="1295604"/>
              <a:chOff x="733580" y="2496219"/>
              <a:chExt cx="902273" cy="1350779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0ADC2C13-569C-4902-9576-8ACCE4822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580" y="2790050"/>
                <a:ext cx="902273" cy="1056948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923A2E-00C5-41E1-9E4A-E5E5834D3A25}"/>
                  </a:ext>
                </a:extLst>
              </p:cNvPr>
              <p:cNvSpPr txBox="1"/>
              <p:nvPr/>
            </p:nvSpPr>
            <p:spPr>
              <a:xfrm>
                <a:off x="1025325" y="2496219"/>
                <a:ext cx="298575" cy="38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C00000"/>
                    </a:solidFill>
                  </a:rPr>
                  <a:t>Z</a:t>
                </a:r>
                <a:endParaRPr lang="ko-KR" altLang="en-US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D682DB-04B9-4BBD-92C6-42C9F770531F}"/>
                </a:ext>
              </a:extLst>
            </p:cNvPr>
            <p:cNvSpPr txBox="1"/>
            <p:nvPr/>
          </p:nvSpPr>
          <p:spPr>
            <a:xfrm>
              <a:off x="5329886" y="1356005"/>
              <a:ext cx="545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G(z)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EEE7769-AE5B-4B03-8CF7-E6C91B9636AA}"/>
                </a:ext>
              </a:extLst>
            </p:cNvPr>
            <p:cNvGrpSpPr/>
            <p:nvPr/>
          </p:nvGrpSpPr>
          <p:grpSpPr>
            <a:xfrm>
              <a:off x="9047603" y="862635"/>
              <a:ext cx="2700760" cy="1658907"/>
              <a:chOff x="8941918" y="1688300"/>
              <a:chExt cx="2700760" cy="1658907"/>
            </a:xfrm>
          </p:grpSpPr>
          <p:sp>
            <p:nvSpPr>
              <p:cNvPr id="36" name="말풍선: 타원형 16">
                <a:extLst>
                  <a:ext uri="{FF2B5EF4-FFF2-40B4-BE49-F238E27FC236}">
                    <a16:creationId xmlns:a16="http://schemas.microsoft.com/office/drawing/2014/main" id="{431FDFF5-28A9-4781-A0DA-86247B554F8F}"/>
                  </a:ext>
                </a:extLst>
              </p:cNvPr>
              <p:cNvSpPr/>
              <p:nvPr/>
            </p:nvSpPr>
            <p:spPr>
              <a:xfrm>
                <a:off x="8941918" y="1688300"/>
                <a:ext cx="2700760" cy="1658907"/>
              </a:xfrm>
              <a:prstGeom prst="wedgeEllipseCallout">
                <a:avLst>
                  <a:gd name="adj1" fmla="val -52065"/>
                  <a:gd name="adj2" fmla="val 49714"/>
                </a:avLst>
              </a:prstGeom>
              <a:solidFill>
                <a:schemeClr val="bg1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FC6E64-33AB-4B1F-8C8D-331A3CBAAC73}"/>
                  </a:ext>
                </a:extLst>
              </p:cNvPr>
              <p:cNvSpPr txBox="1"/>
              <p:nvPr/>
            </p:nvSpPr>
            <p:spPr>
              <a:xfrm>
                <a:off x="9504546" y="2666994"/>
                <a:ext cx="881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Fake</a:t>
                </a:r>
                <a:endParaRPr lang="ko-KR" altLang="en-US" dirty="0"/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DB1FE27D-1E32-479E-BC2F-F23C603A3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58114" y="2185267"/>
                <a:ext cx="885756" cy="481727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62528B2-05EF-48B5-97CE-D52A93EBC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6302" y="2189695"/>
                <a:ext cx="885756" cy="481727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21EC75-E565-4667-ABC0-33264575AE89}"/>
                  </a:ext>
                </a:extLst>
              </p:cNvPr>
              <p:cNvSpPr txBox="1"/>
              <p:nvPr/>
            </p:nvSpPr>
            <p:spPr>
              <a:xfrm>
                <a:off x="10518877" y="2677704"/>
                <a:ext cx="881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Real</a:t>
                </a:r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FB8FCB-80DE-4173-AF09-C0E0D6C31DE0}"/>
                </a:ext>
              </a:extLst>
            </p:cNvPr>
            <p:cNvSpPr txBox="1"/>
            <p:nvPr/>
          </p:nvSpPr>
          <p:spPr>
            <a:xfrm>
              <a:off x="9747056" y="2734843"/>
              <a:ext cx="2042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+mj-ea"/>
                  <a:ea typeface="+mj-ea"/>
                </a:rPr>
                <a:t>D(G(z)) : 0</a:t>
              </a:r>
            </a:p>
            <a:p>
              <a:r>
                <a:rPr lang="en-US" altLang="ko-KR" b="1" dirty="0">
                  <a:solidFill>
                    <a:srgbClr val="0070C0"/>
                  </a:solidFill>
                  <a:latin typeface="+mj-ea"/>
                  <a:ea typeface="+mj-ea"/>
                </a:rPr>
                <a:t>D(x)     : 1</a:t>
              </a: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화살표: 오른쪽 32">
              <a:extLst>
                <a:ext uri="{FF2B5EF4-FFF2-40B4-BE49-F238E27FC236}">
                  <a16:creationId xmlns:a16="http://schemas.microsoft.com/office/drawing/2014/main" id="{4C5A5D22-D268-4D00-9D3C-BC8F0FFB1948}"/>
                </a:ext>
              </a:extLst>
            </p:cNvPr>
            <p:cNvSpPr/>
            <p:nvPr/>
          </p:nvSpPr>
          <p:spPr>
            <a:xfrm>
              <a:off x="1666171" y="2221371"/>
              <a:ext cx="529330" cy="19049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75FAE1-5CB1-44A4-8345-F283D16F479C}"/>
                </a:ext>
              </a:extLst>
            </p:cNvPr>
            <p:cNvSpPr txBox="1"/>
            <p:nvPr/>
          </p:nvSpPr>
          <p:spPr>
            <a:xfrm>
              <a:off x="8043979" y="4112306"/>
              <a:ext cx="545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(D)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39001" y="5209258"/>
            <a:ext cx="90277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200" b="1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생성자</a:t>
            </a:r>
            <a:r>
              <a:rPr lang="en-US" altLang="ko-KR" sz="22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(Generator), </a:t>
            </a:r>
            <a:r>
              <a:rPr lang="ko-KR" altLang="en-US" sz="2200" b="1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판별자</a:t>
            </a:r>
            <a:r>
              <a:rPr lang="en-US" altLang="ko-KR" sz="22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(Discriminator) </a:t>
            </a:r>
            <a:r>
              <a:rPr lang="ko-KR" altLang="en-US" sz="22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네트워크를 활용한 생성 모델</a:t>
            </a:r>
            <a:endParaRPr lang="en-US" altLang="ko-KR" sz="22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endParaRPr lang="en-US" altLang="ko-KR" sz="2200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200" b="1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생성자는</a:t>
            </a:r>
            <a:r>
              <a:rPr lang="ko-KR" altLang="en-US" sz="22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200" b="1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판별자를</a:t>
            </a:r>
            <a:r>
              <a:rPr lang="ko-KR" altLang="en-US" sz="22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활용하여 이미지 분포를 </a:t>
            </a:r>
            <a:r>
              <a:rPr lang="ko-KR" altLang="en-US" sz="2200" b="1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학습</a:t>
            </a:r>
            <a:r>
              <a:rPr lang="ko-KR" altLang="en-US" sz="22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하고 이미지를 </a:t>
            </a:r>
            <a:r>
              <a:rPr lang="ko-KR" altLang="en-US" sz="2200" b="1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생성</a:t>
            </a:r>
            <a:r>
              <a:rPr lang="ko-KR" altLang="en-US" sz="22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함</a:t>
            </a:r>
          </a:p>
        </p:txBody>
      </p:sp>
      <p:sp>
        <p:nvSpPr>
          <p:cNvPr id="45" name="타원 44"/>
          <p:cNvSpPr/>
          <p:nvPr/>
        </p:nvSpPr>
        <p:spPr>
          <a:xfrm>
            <a:off x="458753" y="6075937"/>
            <a:ext cx="487692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10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58753" y="6086695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30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58753" y="106664"/>
            <a:ext cx="1559859" cy="725411"/>
            <a:chOff x="5303520" y="1447635"/>
            <a:chExt cx="1559859" cy="725411"/>
          </a:xfrm>
        </p:grpSpPr>
        <p:sp>
          <p:nvSpPr>
            <p:cNvPr id="10" name="사각형: 모서리가 접힌 도형 9"/>
            <p:cNvSpPr/>
            <p:nvPr/>
          </p:nvSpPr>
          <p:spPr>
            <a:xfrm>
              <a:off x="5303520" y="1689666"/>
              <a:ext cx="1559859" cy="483380"/>
            </a:xfrm>
            <a:prstGeom prst="foldedCorner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accent6">
                      <a:lumMod val="50000"/>
                    </a:schemeClr>
                  </a:solidFill>
                </a:rPr>
                <a:t>output</a:t>
              </a:r>
              <a:endParaRPr lang="ko-KR" altLang="en-US" b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1" name="자유형: 도형 10"/>
            <p:cNvSpPr/>
            <p:nvPr/>
          </p:nvSpPr>
          <p:spPr>
            <a:xfrm rot="1856732">
              <a:off x="5742002" y="1447635"/>
              <a:ext cx="632833" cy="484056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819" y="981843"/>
            <a:ext cx="4679232" cy="24471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7807" y="2698665"/>
            <a:ext cx="4089791" cy="3179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1198D-555E-4F7A-93FF-046719D02FF4}"/>
              </a:ext>
            </a:extLst>
          </p:cNvPr>
          <p:cNvSpPr txBox="1"/>
          <p:nvPr/>
        </p:nvSpPr>
        <p:spPr>
          <a:xfrm>
            <a:off x="7851531" y="4703884"/>
            <a:ext cx="169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Real Images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31" y="1440217"/>
            <a:ext cx="5201966" cy="3052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58753" y="6086695"/>
            <a:ext cx="636400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31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58753" y="106664"/>
            <a:ext cx="1559859" cy="725411"/>
            <a:chOff x="5303520" y="1447635"/>
            <a:chExt cx="1559859" cy="725411"/>
          </a:xfrm>
        </p:grpSpPr>
        <p:sp>
          <p:nvSpPr>
            <p:cNvPr id="10" name="사각형: 모서리가 접힌 도형 9"/>
            <p:cNvSpPr/>
            <p:nvPr/>
          </p:nvSpPr>
          <p:spPr>
            <a:xfrm>
              <a:off x="5303520" y="1689666"/>
              <a:ext cx="1559859" cy="483380"/>
            </a:xfrm>
            <a:prstGeom prst="foldedCorner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accent6">
                      <a:lumMod val="50000"/>
                    </a:schemeClr>
                  </a:solidFill>
                </a:rPr>
                <a:t>output</a:t>
              </a:r>
              <a:endParaRPr lang="ko-KR" altLang="en-US" b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1" name="자유형: 도형 10"/>
            <p:cNvSpPr/>
            <p:nvPr/>
          </p:nvSpPr>
          <p:spPr>
            <a:xfrm rot="1856732">
              <a:off x="5742002" y="1447635"/>
              <a:ext cx="632833" cy="484056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29F0ECC-0B87-4999-8674-797CB36619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96" y="718978"/>
            <a:ext cx="5962043" cy="32294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82" y="1024931"/>
            <a:ext cx="5201966" cy="3052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E1198D-555E-4F7A-93FF-046719D02FF4}"/>
              </a:ext>
            </a:extLst>
          </p:cNvPr>
          <p:cNvSpPr txBox="1"/>
          <p:nvPr/>
        </p:nvSpPr>
        <p:spPr>
          <a:xfrm>
            <a:off x="1985407" y="4154834"/>
            <a:ext cx="169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Real Images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3924" t="8279"/>
          <a:stretch/>
        </p:blipFill>
        <p:spPr>
          <a:xfrm>
            <a:off x="3581776" y="2882179"/>
            <a:ext cx="4783422" cy="2790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E1198D-555E-4F7A-93FF-046719D02FF4}"/>
              </a:ext>
            </a:extLst>
          </p:cNvPr>
          <p:cNvSpPr txBox="1"/>
          <p:nvPr/>
        </p:nvSpPr>
        <p:spPr>
          <a:xfrm>
            <a:off x="7139870" y="6380762"/>
            <a:ext cx="196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125" y="3170114"/>
            <a:ext cx="5561516" cy="32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695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FE011D-2D8B-4567-A51C-11A2C435D972}"/>
              </a:ext>
            </a:extLst>
          </p:cNvPr>
          <p:cNvGrpSpPr/>
          <p:nvPr/>
        </p:nvGrpSpPr>
        <p:grpSpPr>
          <a:xfrm>
            <a:off x="4992539" y="1689665"/>
            <a:ext cx="2206921" cy="1978314"/>
            <a:chOff x="4430099" y="1743232"/>
            <a:chExt cx="3449276" cy="3091978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4755175" y="2149160"/>
              <a:ext cx="3124200" cy="2686050"/>
            </a:xfrm>
            <a:custGeom>
              <a:avLst/>
              <a:gdLst>
                <a:gd name="connsiteX0" fmla="*/ 3009900 w 3190875"/>
                <a:gd name="connsiteY0" fmla="*/ 0 h 2752725"/>
                <a:gd name="connsiteX1" fmla="*/ 3009900 w 3190875"/>
                <a:gd name="connsiteY1" fmla="*/ 0 h 2752725"/>
                <a:gd name="connsiteX2" fmla="*/ 3190875 w 3190875"/>
                <a:gd name="connsiteY2" fmla="*/ 2752725 h 2752725"/>
                <a:gd name="connsiteX3" fmla="*/ 0 w 3190875"/>
                <a:gd name="connsiteY3" fmla="*/ 2562225 h 2752725"/>
                <a:gd name="connsiteX4" fmla="*/ 3009900 w 3190875"/>
                <a:gd name="connsiteY4" fmla="*/ 0 h 2752725"/>
                <a:gd name="connsiteX0" fmla="*/ 3009900 w 3124200"/>
                <a:gd name="connsiteY0" fmla="*/ 0 h 2686050"/>
                <a:gd name="connsiteX1" fmla="*/ 3009900 w 3124200"/>
                <a:gd name="connsiteY1" fmla="*/ 0 h 2686050"/>
                <a:gd name="connsiteX2" fmla="*/ 3124200 w 3124200"/>
                <a:gd name="connsiteY2" fmla="*/ 2686050 h 2686050"/>
                <a:gd name="connsiteX3" fmla="*/ 0 w 3124200"/>
                <a:gd name="connsiteY3" fmla="*/ 2562225 h 2686050"/>
                <a:gd name="connsiteX4" fmla="*/ 3009900 w 3124200"/>
                <a:gd name="connsiteY4" fmla="*/ 0 h 26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200" h="2686050">
                  <a:moveTo>
                    <a:pt x="3009900" y="0"/>
                  </a:moveTo>
                  <a:lnTo>
                    <a:pt x="3009900" y="0"/>
                  </a:lnTo>
                  <a:lnTo>
                    <a:pt x="3124200" y="2686050"/>
                  </a:lnTo>
                  <a:lnTo>
                    <a:pt x="0" y="2562225"/>
                  </a:lnTo>
                  <a:lnTo>
                    <a:pt x="3009900" y="0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430099" y="1743232"/>
              <a:ext cx="3331802" cy="2965136"/>
            </a:xfrm>
            <a:prstGeom prst="rect">
              <a:avLst/>
            </a:prstGeom>
            <a:solidFill>
              <a:srgbClr val="FAF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8AD4472-2DA4-4D9A-BB58-FFFC11F2A642}"/>
              </a:ext>
            </a:extLst>
          </p:cNvPr>
          <p:cNvSpPr/>
          <p:nvPr/>
        </p:nvSpPr>
        <p:spPr>
          <a:xfrm rot="1856732">
            <a:off x="5742002" y="1447635"/>
            <a:ext cx="632833" cy="484056"/>
          </a:xfrm>
          <a:custGeom>
            <a:avLst/>
            <a:gdLst>
              <a:gd name="connsiteX0" fmla="*/ 859934 w 1317158"/>
              <a:gd name="connsiteY0" fmla="*/ 79044 h 1000790"/>
              <a:gd name="connsiteX1" fmla="*/ 564659 w 1317158"/>
              <a:gd name="connsiteY1" fmla="*/ 336219 h 1000790"/>
              <a:gd name="connsiteX2" fmla="*/ 383684 w 1317158"/>
              <a:gd name="connsiteY2" fmla="*/ 450519 h 1000790"/>
              <a:gd name="connsiteX3" fmla="*/ 59834 w 1317158"/>
              <a:gd name="connsiteY3" fmla="*/ 602919 h 1000790"/>
              <a:gd name="connsiteX4" fmla="*/ 2684 w 1317158"/>
              <a:gd name="connsiteY4" fmla="*/ 707694 h 1000790"/>
              <a:gd name="connsiteX5" fmla="*/ 97934 w 1317158"/>
              <a:gd name="connsiteY5" fmla="*/ 688644 h 1000790"/>
              <a:gd name="connsiteX6" fmla="*/ 88409 w 1317158"/>
              <a:gd name="connsiteY6" fmla="*/ 793419 h 1000790"/>
              <a:gd name="connsiteX7" fmla="*/ 126509 w 1317158"/>
              <a:gd name="connsiteY7" fmla="*/ 831519 h 1000790"/>
              <a:gd name="connsiteX8" fmla="*/ 126509 w 1317158"/>
              <a:gd name="connsiteY8" fmla="*/ 945819 h 1000790"/>
              <a:gd name="connsiteX9" fmla="*/ 202709 w 1317158"/>
              <a:gd name="connsiteY9" fmla="*/ 936294 h 1000790"/>
              <a:gd name="connsiteX10" fmla="*/ 250334 w 1317158"/>
              <a:gd name="connsiteY10" fmla="*/ 993444 h 1000790"/>
              <a:gd name="connsiteX11" fmla="*/ 555134 w 1317158"/>
              <a:gd name="connsiteY11" fmla="*/ 745794 h 1000790"/>
              <a:gd name="connsiteX12" fmla="*/ 1002809 w 1317158"/>
              <a:gd name="connsiteY12" fmla="*/ 517194 h 1000790"/>
              <a:gd name="connsiteX13" fmla="*/ 1202834 w 1317158"/>
              <a:gd name="connsiteY13" fmla="*/ 269544 h 1000790"/>
              <a:gd name="connsiteX14" fmla="*/ 1317134 w 1317158"/>
              <a:gd name="connsiteY14" fmla="*/ 164769 h 1000790"/>
              <a:gd name="connsiteX15" fmla="*/ 1212359 w 1317158"/>
              <a:gd name="connsiteY15" fmla="*/ 88569 h 1000790"/>
              <a:gd name="connsiteX16" fmla="*/ 1136159 w 1317158"/>
              <a:gd name="connsiteY16" fmla="*/ 50469 h 1000790"/>
              <a:gd name="connsiteX17" fmla="*/ 1136159 w 1317158"/>
              <a:gd name="connsiteY17" fmla="*/ 2844 h 1000790"/>
              <a:gd name="connsiteX18" fmla="*/ 1021859 w 1317158"/>
              <a:gd name="connsiteY18" fmla="*/ 12369 h 1000790"/>
              <a:gd name="connsiteX19" fmla="*/ 859934 w 1317158"/>
              <a:gd name="connsiteY19" fmla="*/ 79044 h 100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7158" h="1000790">
                <a:moveTo>
                  <a:pt x="859934" y="79044"/>
                </a:moveTo>
                <a:cubicBezTo>
                  <a:pt x="783734" y="133019"/>
                  <a:pt x="644034" y="274307"/>
                  <a:pt x="564659" y="336219"/>
                </a:cubicBezTo>
                <a:cubicBezTo>
                  <a:pt x="485284" y="398131"/>
                  <a:pt x="467821" y="406069"/>
                  <a:pt x="383684" y="450519"/>
                </a:cubicBezTo>
                <a:cubicBezTo>
                  <a:pt x="299546" y="494969"/>
                  <a:pt x="123334" y="560057"/>
                  <a:pt x="59834" y="602919"/>
                </a:cubicBezTo>
                <a:cubicBezTo>
                  <a:pt x="-3666" y="645782"/>
                  <a:pt x="-3666" y="693406"/>
                  <a:pt x="2684" y="707694"/>
                </a:cubicBezTo>
                <a:cubicBezTo>
                  <a:pt x="9034" y="721982"/>
                  <a:pt x="83647" y="674357"/>
                  <a:pt x="97934" y="688644"/>
                </a:cubicBezTo>
                <a:cubicBezTo>
                  <a:pt x="112221" y="702931"/>
                  <a:pt x="88409" y="793419"/>
                  <a:pt x="88409" y="793419"/>
                </a:cubicBezTo>
                <a:cubicBezTo>
                  <a:pt x="93171" y="817231"/>
                  <a:pt x="120159" y="806119"/>
                  <a:pt x="126509" y="831519"/>
                </a:cubicBezTo>
                <a:cubicBezTo>
                  <a:pt x="132859" y="856919"/>
                  <a:pt x="113809" y="928357"/>
                  <a:pt x="126509" y="945819"/>
                </a:cubicBezTo>
                <a:cubicBezTo>
                  <a:pt x="139209" y="963282"/>
                  <a:pt x="182071" y="928357"/>
                  <a:pt x="202709" y="936294"/>
                </a:cubicBezTo>
                <a:cubicBezTo>
                  <a:pt x="223346" y="944232"/>
                  <a:pt x="191597" y="1025194"/>
                  <a:pt x="250334" y="993444"/>
                </a:cubicBezTo>
                <a:cubicBezTo>
                  <a:pt x="309071" y="961694"/>
                  <a:pt x="429722" y="825169"/>
                  <a:pt x="555134" y="745794"/>
                </a:cubicBezTo>
                <a:cubicBezTo>
                  <a:pt x="680546" y="666419"/>
                  <a:pt x="894859" y="596569"/>
                  <a:pt x="1002809" y="517194"/>
                </a:cubicBezTo>
                <a:cubicBezTo>
                  <a:pt x="1110759" y="437819"/>
                  <a:pt x="1150447" y="328281"/>
                  <a:pt x="1202834" y="269544"/>
                </a:cubicBezTo>
                <a:cubicBezTo>
                  <a:pt x="1255221" y="210807"/>
                  <a:pt x="1315547" y="194931"/>
                  <a:pt x="1317134" y="164769"/>
                </a:cubicBezTo>
                <a:cubicBezTo>
                  <a:pt x="1318721" y="134607"/>
                  <a:pt x="1242522" y="107619"/>
                  <a:pt x="1212359" y="88569"/>
                </a:cubicBezTo>
                <a:cubicBezTo>
                  <a:pt x="1182197" y="69519"/>
                  <a:pt x="1148859" y="64756"/>
                  <a:pt x="1136159" y="50469"/>
                </a:cubicBezTo>
                <a:cubicBezTo>
                  <a:pt x="1123459" y="36181"/>
                  <a:pt x="1155209" y="9194"/>
                  <a:pt x="1136159" y="2844"/>
                </a:cubicBezTo>
                <a:cubicBezTo>
                  <a:pt x="1117109" y="-3506"/>
                  <a:pt x="1063134" y="1257"/>
                  <a:pt x="1021859" y="12369"/>
                </a:cubicBezTo>
                <a:cubicBezTo>
                  <a:pt x="980584" y="23481"/>
                  <a:pt x="936134" y="25069"/>
                  <a:pt x="859934" y="79044"/>
                </a:cubicBezTo>
                <a:close/>
              </a:path>
            </a:pathLst>
          </a:cu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Question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818" y="20599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67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7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PGGAN (Progressive Growing of GANs)</a:t>
              </a: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574793" y="5068185"/>
            <a:ext cx="949960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학습을 진행하는 과정에서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점진적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(progressively)</a:t>
            </a:r>
            <a:r>
              <a:rPr lang="ko-KR" altLang="en-US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으로 네트워크의 레이어를 붙여 나감</a:t>
            </a:r>
            <a:endParaRPr lang="en-US" altLang="ko-KR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판별자도</a:t>
            </a:r>
            <a:r>
              <a:rPr lang="ko-KR" altLang="en-US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b="1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생성자와</a:t>
            </a:r>
            <a:r>
              <a:rPr lang="ko-KR" altLang="en-US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마찬가지로 대칭적으로 여러 개의 </a:t>
            </a:r>
            <a:r>
              <a:rPr lang="en-US" altLang="ko-KR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layer</a:t>
            </a:r>
            <a:r>
              <a:rPr lang="ko-KR" altLang="en-US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를 붙여 나감</a:t>
            </a:r>
            <a:endParaRPr lang="en-US" altLang="ko-KR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한 번에 전체 크기의 이미지 </a:t>
            </a:r>
            <a:r>
              <a:rPr lang="en-US" altLang="ko-KR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feature</a:t>
            </a:r>
            <a:r>
              <a:rPr lang="ko-KR" altLang="en-US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들을 학습시키지 않음</a:t>
            </a:r>
            <a:r>
              <a:rPr lang="en-US" altLang="ko-KR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(4 x 4</a:t>
            </a:r>
            <a:r>
              <a:rPr lang="ko-KR" altLang="en-US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의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저해상도</a:t>
            </a:r>
            <a:r>
              <a:rPr lang="ko-KR" altLang="en-US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로 </a:t>
            </a:r>
            <a:r>
              <a:rPr lang="en-US" altLang="ko-KR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start)</a:t>
            </a:r>
          </a:p>
          <a:p>
            <a:pPr marL="285750" indent="-285750">
              <a:buFontTx/>
              <a:buChar char="-"/>
            </a:pPr>
            <a:endParaRPr lang="ko-KR" altLang="en-US" b="1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71" y="1208345"/>
            <a:ext cx="9425717" cy="3562471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58753" y="6075937"/>
            <a:ext cx="487692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54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7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PGGAN (Progressive Growing of GANs)</a:t>
              </a: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7BD26E6-39A8-44D5-89D2-F337E471C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0" y="1273000"/>
            <a:ext cx="6156538" cy="3496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8988" y="1273000"/>
            <a:ext cx="3962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Main Idea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학습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과정에서 레이어를 추가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고해상도 이미지 학습 성공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(1024 x 1024)</a:t>
            </a:r>
          </a:p>
          <a:p>
            <a:endParaRPr lang="en-US" altLang="ko-KR" dirty="0"/>
          </a:p>
          <a:p>
            <a:r>
              <a:rPr lang="en-US" altLang="ko-KR" sz="25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Limitation</a:t>
            </a:r>
          </a:p>
          <a:p>
            <a:endParaRPr lang="en-US" altLang="ko-KR" dirty="0"/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이미지의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특징 제어 어려움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8415580" y="4490254"/>
            <a:ext cx="1177871" cy="5579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3173" y="5321383"/>
            <a:ext cx="2882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StyleGAN</a:t>
            </a:r>
            <a:r>
              <a:rPr lang="en-US" altLang="ko-KR" sz="2500" b="1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500" b="1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에서 개선</a:t>
            </a:r>
          </a:p>
        </p:txBody>
      </p:sp>
      <p:sp>
        <p:nvSpPr>
          <p:cNvPr id="12" name="타원 11"/>
          <p:cNvSpPr/>
          <p:nvPr/>
        </p:nvSpPr>
        <p:spPr>
          <a:xfrm>
            <a:off x="458753" y="6075937"/>
            <a:ext cx="487692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A36419-3261-4803-B597-B3EE2D9B50B3}"/>
              </a:ext>
            </a:extLst>
          </p:cNvPr>
          <p:cNvGrpSpPr/>
          <p:nvPr/>
        </p:nvGrpSpPr>
        <p:grpSpPr>
          <a:xfrm>
            <a:off x="1096164" y="5181762"/>
            <a:ext cx="6272824" cy="787961"/>
            <a:chOff x="1147412" y="5181762"/>
            <a:chExt cx="6272824" cy="787961"/>
          </a:xfrm>
        </p:grpSpPr>
        <p:pic>
          <p:nvPicPr>
            <p:cNvPr id="1026" name="Picture 2" descr="question, answer, ask, faq, help, support ">
              <a:extLst>
                <a:ext uri="{FF2B5EF4-FFF2-40B4-BE49-F238E27FC236}">
                  <a16:creationId xmlns:a16="http://schemas.microsoft.com/office/drawing/2014/main" id="{CDE93DBA-6D7E-46B8-891A-E6603E152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412" y="5181762"/>
              <a:ext cx="787961" cy="78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4BEC9-6797-4150-899E-D5C48E560E71}"/>
                </a:ext>
              </a:extLst>
            </p:cNvPr>
            <p:cNvSpPr txBox="1"/>
            <p:nvPr/>
          </p:nvSpPr>
          <p:spPr>
            <a:xfrm>
              <a:off x="1862495" y="5200279"/>
              <a:ext cx="55577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accent5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차원이 줄어든 채로 데이터를 잘 설명할 수 있는 </a:t>
              </a:r>
              <a:endParaRPr lang="en-US" altLang="ko-KR" sz="2200" b="1" dirty="0">
                <a:solidFill>
                  <a:schemeClr val="accent5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sz="2200" b="1" dirty="0">
                  <a:solidFill>
                    <a:schemeClr val="accent5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잠재공간에서의 벡터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6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</a:t>
              </a: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</a:t>
              </a:r>
              <a:endParaRPr lang="en-US" altLang="ko-KR" sz="7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487692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06" y="1180638"/>
            <a:ext cx="3869403" cy="501574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5337313" y="2205431"/>
            <a:ext cx="6483826" cy="2529825"/>
            <a:chOff x="5444081" y="2474073"/>
            <a:chExt cx="5347855" cy="315087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444081" y="2474073"/>
              <a:ext cx="5347855" cy="3150871"/>
            </a:xfrm>
            <a:prstGeom prst="round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7566" y="2508944"/>
              <a:ext cx="4950691" cy="2977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PGGAN </a:t>
              </a:r>
              <a:r>
                <a:rPr lang="ko-KR" alt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베이스라인 아키텍처의 성능 향상</a:t>
              </a:r>
              <a:endParaRPr lang="en-US" altLang="ko-KR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25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Disentanglement</a:t>
              </a: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특성 향상</a:t>
              </a:r>
              <a:endParaRPr lang="en-US" altLang="ko-KR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고해상도 얼굴 </a:t>
              </a:r>
              <a:r>
                <a:rPr lang="ko-KR" altLang="en-US" sz="2500" dirty="0" err="1">
                  <a:latin typeface="Arial" panose="020B0604020202020204" pitchFamily="34" charset="0"/>
                  <a:cs typeface="Arial" panose="020B0604020202020204" pitchFamily="34" charset="0"/>
                </a:rPr>
                <a:t>데이터셋</a:t>
              </a: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(FFHQ) </a:t>
              </a:r>
              <a:r>
                <a:rPr lang="ko-KR" alt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발표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43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</a:t>
              </a: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 Architecture</a:t>
              </a:r>
              <a:endParaRPr lang="en-US" altLang="ko-KR" sz="700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487692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141730" y="1337044"/>
            <a:ext cx="5380808" cy="4714021"/>
            <a:chOff x="5938983" y="1312502"/>
            <a:chExt cx="5863884" cy="4714021"/>
          </a:xfrm>
        </p:grpSpPr>
        <p:grpSp>
          <p:nvGrpSpPr>
            <p:cNvPr id="21" name="그룹 20"/>
            <p:cNvGrpSpPr/>
            <p:nvPr/>
          </p:nvGrpSpPr>
          <p:grpSpPr>
            <a:xfrm>
              <a:off x="5938983" y="1312502"/>
              <a:ext cx="5863884" cy="4714021"/>
              <a:chOff x="5444081" y="2474073"/>
              <a:chExt cx="5347855" cy="3210241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5444081" y="2474073"/>
                <a:ext cx="5347855" cy="3150871"/>
              </a:xfrm>
              <a:prstGeom prst="roundRect">
                <a:avLst/>
              </a:prstGeom>
              <a:no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507566" y="2508944"/>
                <a:ext cx="4950691" cy="3175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2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Mapping Network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특정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space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에서의 벡터를 다른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space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에서의 벡터로 매핑을 시켜주는 네트워크</a:t>
                </a: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도메인에서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도메인으로 매핑 수행</a:t>
                </a: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를 각각의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Block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에 </a:t>
                </a:r>
                <a:r>
                  <a:rPr lang="ko-KR" alt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넣어줌</a:t>
                </a: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Affine transformation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을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해준 후 </a:t>
                </a:r>
                <a:r>
                  <a:rPr lang="en-US" altLang="ko-KR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AdaIN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에 넣음 </a:t>
                </a: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Noise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를 추가</a:t>
                </a: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050" name="Picture 2" descr="bulb-idea-light-creative-business-innovation-inspiration-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528" y="1423884"/>
              <a:ext cx="481647" cy="48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079136" y="5669525"/>
            <a:ext cx="9815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Arial" panose="020B0604020202020204" pitchFamily="34" charset="0"/>
                <a:cs typeface="Arial" panose="020B0604020202020204" pitchFamily="34" charset="0"/>
              </a:rPr>
              <a:t>PGGAN</a:t>
            </a:r>
            <a:endParaRPr lang="ko-KR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EA44267-3D00-4A0F-9D6D-E765164E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67" y="1152030"/>
            <a:ext cx="5203016" cy="4567470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2062942" y="1061594"/>
            <a:ext cx="1697741" cy="4437925"/>
          </a:xfrm>
          <a:prstGeom prst="frame">
            <a:avLst>
              <a:gd name="adj1" fmla="val 904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0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-59749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</a:t>
              </a: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 Architecture</a:t>
              </a:r>
              <a:endParaRPr lang="en-US" altLang="ko-KR" sz="700" i="1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487692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37137" y="1157706"/>
            <a:ext cx="3975727" cy="4867016"/>
            <a:chOff x="2062942" y="1061594"/>
            <a:chExt cx="3879741" cy="46579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EA44267-3D00-4A0F-9D6D-E765164E4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11"/>
            <a:stretch/>
          </p:blipFill>
          <p:spPr>
            <a:xfrm>
              <a:off x="2264735" y="1152030"/>
              <a:ext cx="3677948" cy="4567470"/>
            </a:xfrm>
            <a:prstGeom prst="rect">
              <a:avLst/>
            </a:prstGeom>
          </p:spPr>
        </p:pic>
        <p:sp>
          <p:nvSpPr>
            <p:cNvPr id="5" name="액자 4"/>
            <p:cNvSpPr/>
            <p:nvPr/>
          </p:nvSpPr>
          <p:spPr>
            <a:xfrm>
              <a:off x="2062942" y="1061594"/>
              <a:ext cx="1697741" cy="4437925"/>
            </a:xfrm>
            <a:prstGeom prst="frame">
              <a:avLst>
                <a:gd name="adj1" fmla="val 9047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739E2B9-3EA0-439F-BD88-D734DD656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70" y="1050353"/>
            <a:ext cx="6349219" cy="2600326"/>
          </a:xfrm>
          <a:prstGeom prst="rect">
            <a:avLst/>
          </a:prstGeom>
        </p:spPr>
      </p:pic>
      <p:sp>
        <p:nvSpPr>
          <p:cNvPr id="10" name="아래로 구부러진 화살표 9"/>
          <p:cNvSpPr/>
          <p:nvPr/>
        </p:nvSpPr>
        <p:spPr>
          <a:xfrm>
            <a:off x="2232837" y="949268"/>
            <a:ext cx="3732027" cy="511232"/>
          </a:xfrm>
          <a:prstGeom prst="curvedDownArrow">
            <a:avLst>
              <a:gd name="adj1" fmla="val 45164"/>
              <a:gd name="adj2" fmla="val 93362"/>
              <a:gd name="adj3" fmla="val 35023"/>
            </a:avLst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038171" y="3839757"/>
            <a:ext cx="6444991" cy="3167399"/>
            <a:chOff x="5444081" y="2474073"/>
            <a:chExt cx="5347855" cy="393373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444081" y="2474073"/>
              <a:ext cx="5347855" cy="3150871"/>
            </a:xfrm>
            <a:prstGeom prst="round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07566" y="2508944"/>
              <a:ext cx="4950691" cy="3898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lphaLcParenBoth"/>
              </a:pPr>
              <a:r>
                <a:rPr lang="ko-KR" altLang="en-US" sz="1600" b="1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실제 학습데이터가 가지는 분포</a:t>
              </a:r>
              <a:endParaRPr lang="en-US" altLang="ko-KR" sz="1600" b="1" dirty="0">
                <a:latin typeface="휴먼매직체" panose="02030504000101010101" pitchFamily="18" charset="-127"/>
                <a:ea typeface="휴먼매직체" panose="0203050400010101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ex)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세로축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남성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여성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가로축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머리 길이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(b) </a:t>
              </a:r>
              <a:r>
                <a:rPr lang="ko-KR" altLang="en-US" sz="1600" b="1" dirty="0" err="1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가우시안</a:t>
              </a:r>
              <a:r>
                <a:rPr lang="ko-KR" altLang="en-US" sz="1600" b="1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 smtClean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분포</a:t>
              </a:r>
              <a:r>
                <a:rPr lang="en-US" altLang="ko-KR" sz="1600" b="1" dirty="0" smtClean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 smtClean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정규분포</a:t>
              </a:r>
              <a:r>
                <a:rPr lang="en-US" altLang="ko-KR" sz="1600" b="1" dirty="0" smtClean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)</a:t>
              </a:r>
              <a:r>
                <a:rPr lang="ko-KR" altLang="en-US" sz="1600" b="1" dirty="0" smtClean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를 </a:t>
              </a:r>
              <a:r>
                <a:rPr lang="ko-KR" altLang="en-US" sz="1600" b="1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따르는 </a:t>
              </a:r>
              <a:r>
                <a:rPr lang="en-US" altLang="ko-KR" sz="1600" b="1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latent vector</a:t>
              </a:r>
              <a:r>
                <a:rPr lang="ko-KR" altLang="en-US" sz="1600" b="1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를 샘플링 </a:t>
              </a:r>
              <a:endParaRPr lang="en-US" altLang="ko-KR" sz="1600" b="1" dirty="0">
                <a:latin typeface="휴먼매직체" panose="02030504000101010101" pitchFamily="18" charset="-127"/>
                <a:ea typeface="휴먼매직체" panose="0203050400010101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-&gt; entangled</a:t>
              </a:r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됨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(c) Mapping network</a:t>
              </a:r>
              <a:r>
                <a:rPr lang="ko-KR" altLang="en-US" sz="1600" b="1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를 거쳐 </a:t>
              </a:r>
              <a:r>
                <a:rPr lang="en-US" altLang="ko-KR" sz="1600" b="1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latent vector w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-&gt; </a:t>
              </a:r>
              <a:r>
                <a:rPr lang="ko-KR" altLang="en-US" sz="14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각각의 특징에 대해서 </a:t>
              </a:r>
              <a:r>
                <a:rPr lang="en-US" altLang="ko-KR" sz="14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interpolate</a:t>
              </a:r>
              <a:r>
                <a:rPr lang="ko-KR" altLang="en-US" sz="14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을 수행할 때 </a:t>
              </a:r>
              <a:r>
                <a:rPr lang="en-US" altLang="ko-KR" sz="14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linear</a:t>
              </a:r>
              <a:r>
                <a:rPr lang="ko-KR" altLang="en-US" sz="14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한 상태가 될 확률 </a:t>
              </a:r>
              <a:r>
                <a:rPr lang="en-US" altLang="ko-KR" sz="1400" dirty="0">
                  <a:latin typeface="Arial" panose="020B0604020202020204" pitchFamily="34" charset="0"/>
                  <a:ea typeface="휴먼매직체" panose="02030504000101010101" pitchFamily="18" charset="-127"/>
                  <a:cs typeface="Arial" panose="020B0604020202020204" pitchFamily="34" charset="0"/>
                </a:rPr>
                <a:t>up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14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CAAD8DB-218F-4F80-BC6C-F6C991613C30}"/>
              </a:ext>
            </a:extLst>
          </p:cNvPr>
          <p:cNvGrpSpPr/>
          <p:nvPr/>
        </p:nvGrpSpPr>
        <p:grpSpPr>
          <a:xfrm>
            <a:off x="45554" y="101616"/>
            <a:ext cx="12009983" cy="6591268"/>
            <a:chOff x="45554" y="101616"/>
            <a:chExt cx="12009983" cy="6591268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20AD9C2-D663-4DEB-83E0-56C6EBF05CEC}"/>
                </a:ext>
              </a:extLst>
            </p:cNvPr>
            <p:cNvSpPr/>
            <p:nvPr/>
          </p:nvSpPr>
          <p:spPr>
            <a:xfrm>
              <a:off x="7045387" y="1460500"/>
              <a:ext cx="5010150" cy="5232384"/>
            </a:xfrm>
            <a:custGeom>
              <a:avLst/>
              <a:gdLst>
                <a:gd name="connsiteX0" fmla="*/ 0 w 3314700"/>
                <a:gd name="connsiteY0" fmla="*/ 5232384 h 5232384"/>
                <a:gd name="connsiteX1" fmla="*/ 3143264 w 3314700"/>
                <a:gd name="connsiteY1" fmla="*/ 0 h 5232384"/>
                <a:gd name="connsiteX2" fmla="*/ 3314700 w 3314700"/>
                <a:gd name="connsiteY2" fmla="*/ 5232384 h 5232384"/>
                <a:gd name="connsiteX3" fmla="*/ 0 w 3314700"/>
                <a:gd name="connsiteY3" fmla="*/ 5232384 h 5232384"/>
                <a:gd name="connsiteX0" fmla="*/ 0 w 5010150"/>
                <a:gd name="connsiteY0" fmla="*/ 5041884 h 5232384"/>
                <a:gd name="connsiteX1" fmla="*/ 4838714 w 5010150"/>
                <a:gd name="connsiteY1" fmla="*/ 0 h 5232384"/>
                <a:gd name="connsiteX2" fmla="*/ 5010150 w 5010150"/>
                <a:gd name="connsiteY2" fmla="*/ 5232384 h 5232384"/>
                <a:gd name="connsiteX3" fmla="*/ 0 w 5010150"/>
                <a:gd name="connsiteY3" fmla="*/ 5041884 h 52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0150" h="5232384">
                  <a:moveTo>
                    <a:pt x="0" y="5041884"/>
                  </a:moveTo>
                  <a:lnTo>
                    <a:pt x="4838714" y="0"/>
                  </a:lnTo>
                  <a:lnTo>
                    <a:pt x="5010150" y="5232384"/>
                  </a:lnTo>
                  <a:lnTo>
                    <a:pt x="0" y="504188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0861" y="374806"/>
              <a:ext cx="11541739" cy="6191077"/>
            </a:xfrm>
            <a:prstGeom prst="rect">
              <a:avLst/>
            </a:prstGeom>
            <a:solidFill>
              <a:srgbClr val="FCF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r>
                <a:rPr lang="en-US" altLang="ko-KR" sz="2400" b="1" i="1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StyleGAN</a:t>
              </a:r>
              <a:r>
                <a:rPr lang="en-US" altLang="ko-KR" sz="24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 Architecture – </a:t>
              </a:r>
              <a:r>
                <a:rPr lang="en-US" altLang="ko-KR" sz="2000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Adaptive Instance Normalization </a:t>
              </a:r>
              <a:r>
                <a:rPr lang="en-US" altLang="ko-KR" sz="20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(</a:t>
              </a:r>
              <a:r>
                <a:rPr lang="en-US" altLang="ko-KR" sz="2000" b="1" i="1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AdaIN</a:t>
              </a:r>
              <a:r>
                <a:rPr lang="en-US" altLang="ko-KR" sz="2000" b="1" i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)</a:t>
              </a: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28AD4472-2DA4-4D9A-BB58-FFFC11F2A642}"/>
                </a:ext>
              </a:extLst>
            </p:cNvPr>
            <p:cNvSpPr/>
            <p:nvPr/>
          </p:nvSpPr>
          <p:spPr>
            <a:xfrm>
              <a:off x="45554" y="101616"/>
              <a:ext cx="1174259" cy="898194"/>
            </a:xfrm>
            <a:custGeom>
              <a:avLst/>
              <a:gdLst>
                <a:gd name="connsiteX0" fmla="*/ 859934 w 1317158"/>
                <a:gd name="connsiteY0" fmla="*/ 79044 h 1000790"/>
                <a:gd name="connsiteX1" fmla="*/ 564659 w 1317158"/>
                <a:gd name="connsiteY1" fmla="*/ 336219 h 1000790"/>
                <a:gd name="connsiteX2" fmla="*/ 383684 w 1317158"/>
                <a:gd name="connsiteY2" fmla="*/ 450519 h 1000790"/>
                <a:gd name="connsiteX3" fmla="*/ 59834 w 1317158"/>
                <a:gd name="connsiteY3" fmla="*/ 602919 h 1000790"/>
                <a:gd name="connsiteX4" fmla="*/ 2684 w 1317158"/>
                <a:gd name="connsiteY4" fmla="*/ 707694 h 1000790"/>
                <a:gd name="connsiteX5" fmla="*/ 97934 w 1317158"/>
                <a:gd name="connsiteY5" fmla="*/ 688644 h 1000790"/>
                <a:gd name="connsiteX6" fmla="*/ 88409 w 1317158"/>
                <a:gd name="connsiteY6" fmla="*/ 793419 h 1000790"/>
                <a:gd name="connsiteX7" fmla="*/ 126509 w 1317158"/>
                <a:gd name="connsiteY7" fmla="*/ 831519 h 1000790"/>
                <a:gd name="connsiteX8" fmla="*/ 126509 w 1317158"/>
                <a:gd name="connsiteY8" fmla="*/ 945819 h 1000790"/>
                <a:gd name="connsiteX9" fmla="*/ 202709 w 1317158"/>
                <a:gd name="connsiteY9" fmla="*/ 936294 h 1000790"/>
                <a:gd name="connsiteX10" fmla="*/ 250334 w 1317158"/>
                <a:gd name="connsiteY10" fmla="*/ 993444 h 1000790"/>
                <a:gd name="connsiteX11" fmla="*/ 555134 w 1317158"/>
                <a:gd name="connsiteY11" fmla="*/ 745794 h 1000790"/>
                <a:gd name="connsiteX12" fmla="*/ 1002809 w 1317158"/>
                <a:gd name="connsiteY12" fmla="*/ 517194 h 1000790"/>
                <a:gd name="connsiteX13" fmla="*/ 1202834 w 1317158"/>
                <a:gd name="connsiteY13" fmla="*/ 269544 h 1000790"/>
                <a:gd name="connsiteX14" fmla="*/ 1317134 w 1317158"/>
                <a:gd name="connsiteY14" fmla="*/ 164769 h 1000790"/>
                <a:gd name="connsiteX15" fmla="*/ 1212359 w 1317158"/>
                <a:gd name="connsiteY15" fmla="*/ 88569 h 1000790"/>
                <a:gd name="connsiteX16" fmla="*/ 1136159 w 1317158"/>
                <a:gd name="connsiteY16" fmla="*/ 50469 h 1000790"/>
                <a:gd name="connsiteX17" fmla="*/ 1136159 w 1317158"/>
                <a:gd name="connsiteY17" fmla="*/ 2844 h 1000790"/>
                <a:gd name="connsiteX18" fmla="*/ 1021859 w 1317158"/>
                <a:gd name="connsiteY18" fmla="*/ 12369 h 1000790"/>
                <a:gd name="connsiteX19" fmla="*/ 859934 w 1317158"/>
                <a:gd name="connsiteY19" fmla="*/ 79044 h 10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7158" h="1000790">
                  <a:moveTo>
                    <a:pt x="859934" y="79044"/>
                  </a:moveTo>
                  <a:cubicBezTo>
                    <a:pt x="783734" y="133019"/>
                    <a:pt x="644034" y="274307"/>
                    <a:pt x="564659" y="336219"/>
                  </a:cubicBezTo>
                  <a:cubicBezTo>
                    <a:pt x="485284" y="398131"/>
                    <a:pt x="467821" y="406069"/>
                    <a:pt x="383684" y="450519"/>
                  </a:cubicBezTo>
                  <a:cubicBezTo>
                    <a:pt x="299546" y="494969"/>
                    <a:pt x="123334" y="560057"/>
                    <a:pt x="59834" y="602919"/>
                  </a:cubicBezTo>
                  <a:cubicBezTo>
                    <a:pt x="-3666" y="645782"/>
                    <a:pt x="-3666" y="693406"/>
                    <a:pt x="2684" y="707694"/>
                  </a:cubicBezTo>
                  <a:cubicBezTo>
                    <a:pt x="9034" y="721982"/>
                    <a:pt x="83647" y="674357"/>
                    <a:pt x="97934" y="688644"/>
                  </a:cubicBezTo>
                  <a:cubicBezTo>
                    <a:pt x="112221" y="702931"/>
                    <a:pt x="88409" y="793419"/>
                    <a:pt x="88409" y="793419"/>
                  </a:cubicBezTo>
                  <a:cubicBezTo>
                    <a:pt x="93171" y="817231"/>
                    <a:pt x="120159" y="806119"/>
                    <a:pt x="126509" y="831519"/>
                  </a:cubicBezTo>
                  <a:cubicBezTo>
                    <a:pt x="132859" y="856919"/>
                    <a:pt x="113809" y="928357"/>
                    <a:pt x="126509" y="945819"/>
                  </a:cubicBezTo>
                  <a:cubicBezTo>
                    <a:pt x="139209" y="963282"/>
                    <a:pt x="182071" y="928357"/>
                    <a:pt x="202709" y="936294"/>
                  </a:cubicBezTo>
                  <a:cubicBezTo>
                    <a:pt x="223346" y="944232"/>
                    <a:pt x="191597" y="1025194"/>
                    <a:pt x="250334" y="993444"/>
                  </a:cubicBezTo>
                  <a:cubicBezTo>
                    <a:pt x="309071" y="961694"/>
                    <a:pt x="429722" y="825169"/>
                    <a:pt x="555134" y="745794"/>
                  </a:cubicBezTo>
                  <a:cubicBezTo>
                    <a:pt x="680546" y="666419"/>
                    <a:pt x="894859" y="596569"/>
                    <a:pt x="1002809" y="517194"/>
                  </a:cubicBezTo>
                  <a:cubicBezTo>
                    <a:pt x="1110759" y="437819"/>
                    <a:pt x="1150447" y="328281"/>
                    <a:pt x="1202834" y="269544"/>
                  </a:cubicBezTo>
                  <a:cubicBezTo>
                    <a:pt x="1255221" y="210807"/>
                    <a:pt x="1315547" y="194931"/>
                    <a:pt x="1317134" y="164769"/>
                  </a:cubicBezTo>
                  <a:cubicBezTo>
                    <a:pt x="1318721" y="134607"/>
                    <a:pt x="1242522" y="107619"/>
                    <a:pt x="1212359" y="88569"/>
                  </a:cubicBezTo>
                  <a:cubicBezTo>
                    <a:pt x="1182197" y="69519"/>
                    <a:pt x="1148859" y="64756"/>
                    <a:pt x="1136159" y="50469"/>
                  </a:cubicBezTo>
                  <a:cubicBezTo>
                    <a:pt x="1123459" y="36181"/>
                    <a:pt x="1155209" y="9194"/>
                    <a:pt x="1136159" y="2844"/>
                  </a:cubicBezTo>
                  <a:cubicBezTo>
                    <a:pt x="1117109" y="-3506"/>
                    <a:pt x="1063134" y="1257"/>
                    <a:pt x="1021859" y="12369"/>
                  </a:cubicBezTo>
                  <a:cubicBezTo>
                    <a:pt x="980584" y="23481"/>
                    <a:pt x="936134" y="25069"/>
                    <a:pt x="859934" y="79044"/>
                  </a:cubicBezTo>
                  <a:close/>
                </a:path>
              </a:pathLst>
            </a:cu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BDD73B7-D93A-49F3-9EBC-C30AEBCB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32683" y="999810"/>
              <a:ext cx="1062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/>
          <p:nvPr/>
        </p:nvSpPr>
        <p:spPr>
          <a:xfrm>
            <a:off x="458753" y="6075937"/>
            <a:ext cx="487692" cy="4387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3" y="1150167"/>
            <a:ext cx="7209431" cy="394823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431045" y="5362750"/>
            <a:ext cx="4070486" cy="942004"/>
            <a:chOff x="-2666358" y="4442255"/>
            <a:chExt cx="4570944" cy="80650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649BA15-4A1F-4FA6-B56D-8B3423F8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66357" y="4453811"/>
              <a:ext cx="4570943" cy="794947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3E474F4-7FE2-42B6-B43B-DC1A18918F24}"/>
                </a:ext>
              </a:extLst>
            </p:cNvPr>
            <p:cNvSpPr/>
            <p:nvPr/>
          </p:nvSpPr>
          <p:spPr>
            <a:xfrm>
              <a:off x="-2666358" y="4442255"/>
              <a:ext cx="4570943" cy="806503"/>
            </a:xfrm>
            <a:prstGeom prst="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986131" y="5362750"/>
            <a:ext cx="5358809" cy="932294"/>
            <a:chOff x="5444081" y="2474073"/>
            <a:chExt cx="5347855" cy="3150871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5444081" y="2474073"/>
              <a:ext cx="5347855" cy="3150871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42662" y="2629492"/>
              <a:ext cx="4950691" cy="276019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700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각 채널 단위로 정규화를 수행한 뒤에 별도의 스타일 정보를 </a:t>
              </a:r>
              <a:endParaRPr lang="en-US" altLang="ko-KR" sz="1700" dirty="0">
                <a:latin typeface="휴먼매직체" panose="02030504000101010101" pitchFamily="18" charset="-127"/>
                <a:ea typeface="휴먼매직체" panose="0203050400010101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700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입력 받아서 </a:t>
              </a:r>
              <a:r>
                <a:rPr lang="en-US" altLang="ko-KR" sz="1700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feature</a:t>
              </a:r>
              <a:r>
                <a:rPr lang="ko-KR" altLang="en-US" sz="1700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상의 </a:t>
              </a:r>
              <a:r>
                <a:rPr lang="en-US" altLang="ko-KR" sz="1700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statistics</a:t>
              </a:r>
              <a:r>
                <a:rPr lang="ko-KR" altLang="en-US" sz="1700" dirty="0">
                  <a:latin typeface="휴먼매직체" panose="02030504000101010101" pitchFamily="18" charset="-127"/>
                  <a:ea typeface="휴먼매직체" panose="02030504000101010101" pitchFamily="18" charset="-127"/>
                  <a:cs typeface="Arial" panose="020B0604020202020204" pitchFamily="34" charset="0"/>
                </a:rPr>
                <a:t>을 바꾸는 방식 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9F989959-3B73-455E-A964-26F45F6764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90" r="28242" b="10418"/>
          <a:stretch/>
        </p:blipFill>
        <p:spPr>
          <a:xfrm>
            <a:off x="7810882" y="2332376"/>
            <a:ext cx="3959019" cy="174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31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2117</Words>
  <Application>Microsoft Office PowerPoint</Application>
  <PresentationFormat>와이드스크린</PresentationFormat>
  <Paragraphs>414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6" baseType="lpstr">
      <vt:lpstr>Apple SD Gothic Neo</vt:lpstr>
      <vt:lpstr>-apple-system</vt:lpstr>
      <vt:lpstr>Arial Unicode MS</vt:lpstr>
      <vt:lpstr>Fira Mono</vt:lpstr>
      <vt:lpstr>MJXc-TeX-main-R</vt:lpstr>
      <vt:lpstr>MJXc-TeX-math-I</vt:lpstr>
      <vt:lpstr>Noto Sans</vt:lpstr>
      <vt:lpstr>Noto Sans KR</vt:lpstr>
      <vt:lpstr>맑은 고딕</vt:lpstr>
      <vt:lpstr>맑은 고딕</vt:lpstr>
      <vt:lpstr>휴먼매직체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bitcamp</cp:lastModifiedBy>
  <cp:revision>549</cp:revision>
  <dcterms:created xsi:type="dcterms:W3CDTF">2022-03-09T05:06:29Z</dcterms:created>
  <dcterms:modified xsi:type="dcterms:W3CDTF">2022-05-05T05:12:23Z</dcterms:modified>
  <cp:version/>
</cp:coreProperties>
</file>